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159363" cy="30267275"/>
  <p:notesSz cx="7010400" cy="9223375"/>
  <p:defaultTextStyle>
    <a:defPPr>
      <a:defRPr lang="en-US"/>
    </a:defPPr>
    <a:lvl1pPr algn="l" rtl="0" fontAlgn="base">
      <a:spcBef>
        <a:spcPct val="0"/>
      </a:spcBef>
      <a:spcAft>
        <a:spcPct val="0"/>
      </a:spcAft>
      <a:defRPr sz="3100" kern="1200">
        <a:solidFill>
          <a:schemeClr val="tx1"/>
        </a:solidFill>
        <a:latin typeface="Helvetica" charset="0"/>
        <a:ea typeface="+mn-ea"/>
        <a:cs typeface="+mn-cs"/>
      </a:defRPr>
    </a:lvl1pPr>
    <a:lvl2pPr marL="436563" indent="20638" algn="l" rtl="0" fontAlgn="base">
      <a:spcBef>
        <a:spcPct val="0"/>
      </a:spcBef>
      <a:spcAft>
        <a:spcPct val="0"/>
      </a:spcAft>
      <a:defRPr sz="3100" kern="1200">
        <a:solidFill>
          <a:schemeClr val="tx1"/>
        </a:solidFill>
        <a:latin typeface="Helvetica" charset="0"/>
        <a:ea typeface="+mn-ea"/>
        <a:cs typeface="+mn-cs"/>
      </a:defRPr>
    </a:lvl2pPr>
    <a:lvl3pPr marL="873125" indent="41275" algn="l" rtl="0" fontAlgn="base">
      <a:spcBef>
        <a:spcPct val="0"/>
      </a:spcBef>
      <a:spcAft>
        <a:spcPct val="0"/>
      </a:spcAft>
      <a:defRPr sz="3100" kern="1200">
        <a:solidFill>
          <a:schemeClr val="tx1"/>
        </a:solidFill>
        <a:latin typeface="Helvetica" charset="0"/>
        <a:ea typeface="+mn-ea"/>
        <a:cs typeface="+mn-cs"/>
      </a:defRPr>
    </a:lvl3pPr>
    <a:lvl4pPr marL="1309688" indent="61913" algn="l" rtl="0" fontAlgn="base">
      <a:spcBef>
        <a:spcPct val="0"/>
      </a:spcBef>
      <a:spcAft>
        <a:spcPct val="0"/>
      </a:spcAft>
      <a:defRPr sz="3100" kern="1200">
        <a:solidFill>
          <a:schemeClr val="tx1"/>
        </a:solidFill>
        <a:latin typeface="Helvetica" charset="0"/>
        <a:ea typeface="+mn-ea"/>
        <a:cs typeface="+mn-cs"/>
      </a:defRPr>
    </a:lvl4pPr>
    <a:lvl5pPr marL="1747838" indent="80963" algn="l" rtl="0" fontAlgn="base">
      <a:spcBef>
        <a:spcPct val="0"/>
      </a:spcBef>
      <a:spcAft>
        <a:spcPct val="0"/>
      </a:spcAft>
      <a:defRPr sz="3100" kern="1200">
        <a:solidFill>
          <a:schemeClr val="tx1"/>
        </a:solidFill>
        <a:latin typeface="Helvetica" charset="0"/>
        <a:ea typeface="+mn-ea"/>
        <a:cs typeface="+mn-cs"/>
      </a:defRPr>
    </a:lvl5pPr>
    <a:lvl6pPr marL="2286000" algn="l" defTabSz="457200" rtl="0" eaLnBrk="1" latinLnBrk="0" hangingPunct="1">
      <a:defRPr sz="3100" kern="1200">
        <a:solidFill>
          <a:schemeClr val="tx1"/>
        </a:solidFill>
        <a:latin typeface="Helvetica" charset="0"/>
        <a:ea typeface="+mn-ea"/>
        <a:cs typeface="+mn-cs"/>
      </a:defRPr>
    </a:lvl6pPr>
    <a:lvl7pPr marL="2743200" algn="l" defTabSz="457200" rtl="0" eaLnBrk="1" latinLnBrk="0" hangingPunct="1">
      <a:defRPr sz="3100" kern="1200">
        <a:solidFill>
          <a:schemeClr val="tx1"/>
        </a:solidFill>
        <a:latin typeface="Helvetica" charset="0"/>
        <a:ea typeface="+mn-ea"/>
        <a:cs typeface="+mn-cs"/>
      </a:defRPr>
    </a:lvl7pPr>
    <a:lvl8pPr marL="3200400" algn="l" defTabSz="457200" rtl="0" eaLnBrk="1" latinLnBrk="0" hangingPunct="1">
      <a:defRPr sz="3100" kern="1200">
        <a:solidFill>
          <a:schemeClr val="tx1"/>
        </a:solidFill>
        <a:latin typeface="Helvetica" charset="0"/>
        <a:ea typeface="+mn-ea"/>
        <a:cs typeface="+mn-cs"/>
      </a:defRPr>
    </a:lvl8pPr>
    <a:lvl9pPr marL="3657600" algn="l" defTabSz="457200" rtl="0" eaLnBrk="1" latinLnBrk="0" hangingPunct="1">
      <a:defRPr sz="3100" kern="1200">
        <a:solidFill>
          <a:schemeClr val="tx1"/>
        </a:solidFill>
        <a:latin typeface="Helvetica"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A" initials="C" lastIdx="23" clrIdx="0"/>
  <p:cmAuthor id="1" name="CHOA" initials="CN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D6"/>
    <a:srgbClr val="003DB8"/>
    <a:srgbClr val="00339A"/>
    <a:srgbClr val="FFCC00"/>
    <a:srgbClr val="FFFFE1"/>
    <a:srgbClr val="FFF3F3"/>
    <a:srgbClr val="800040"/>
    <a:srgbClr val="004080"/>
    <a:srgbClr val="FF6FCF"/>
    <a:srgbClr val="9FC7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342" autoAdjust="0"/>
    <p:restoredTop sz="93516" autoAdjust="0"/>
  </p:normalViewPr>
  <p:slideViewPr>
    <p:cSldViewPr snapToGrid="0">
      <p:cViewPr>
        <p:scale>
          <a:sx n="30" d="100"/>
          <a:sy n="30" d="100"/>
        </p:scale>
        <p:origin x="-360" y="974"/>
      </p:cViewPr>
      <p:guideLst>
        <p:guide orient="horz" pos="-118"/>
        <p:guide orient="horz" pos="18797"/>
        <p:guide orient="horz" pos="2894"/>
        <p:guide orient="horz" pos="1294"/>
        <p:guide pos="4905"/>
        <p:guide pos="5878"/>
        <p:guide pos="12777"/>
        <p:guide pos="22001"/>
        <p:guide pos="-1384"/>
        <p:guide pos="13602"/>
        <p:guide pos="21029"/>
        <p:guide pos="2833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dirty="0"/>
              <a:t>Social Validity</a:t>
            </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6.6694501043915611E-2"/>
          <c:y val="6.1674809048924736E-2"/>
          <c:w val="0.81104819616288604"/>
          <c:h val="0.66432373968059322"/>
        </c:manualLayout>
      </c:layout>
      <c:bar3DChart>
        <c:barDir val="col"/>
        <c:grouping val="clustered"/>
        <c:varyColors val="0"/>
        <c:ser>
          <c:idx val="0"/>
          <c:order val="0"/>
          <c:tx>
            <c:strRef>
              <c:f>Sheet1!$B$22</c:f>
              <c:strCache>
                <c:ptCount val="1"/>
                <c:pt idx="0">
                  <c:v>Clinician</c:v>
                </c:pt>
              </c:strCache>
            </c:strRef>
          </c:tx>
          <c:spPr>
            <a:solidFill>
              <a:srgbClr val="00B0F0"/>
            </a:solidFill>
          </c:spPr>
          <c:invertIfNegative val="0"/>
          <c:cat>
            <c:strRef>
              <c:f>Sheet1!$A$23:$A$33</c:f>
              <c:strCache>
                <c:ptCount val="11"/>
                <c:pt idx="0">
                  <c:v>Acceptable Approach</c:v>
                </c:pt>
                <c:pt idx="1">
                  <c:v>Willing to use</c:v>
                </c:pt>
                <c:pt idx="2">
                  <c:v>Liked the Procedures</c:v>
                </c:pt>
                <c:pt idx="3">
                  <c:v>Identifying Function</c:v>
                </c:pt>
                <c:pt idx="4">
                  <c:v>Student Discomfort</c:v>
                </c:pt>
                <c:pt idx="5">
                  <c:v>Result in Bx. Improvement</c:v>
                </c:pt>
                <c:pt idx="6">
                  <c:v>Overall Positive Reaction</c:v>
                </c:pt>
                <c:pt idx="7">
                  <c:v>Observe Problem Bx.</c:v>
                </c:pt>
                <c:pt idx="8">
                  <c:v>Technology Ease</c:v>
                </c:pt>
                <c:pt idx="9">
                  <c:v>Prefer over Traditional</c:v>
                </c:pt>
                <c:pt idx="10">
                  <c:v>Total</c:v>
                </c:pt>
              </c:strCache>
            </c:strRef>
          </c:cat>
          <c:val>
            <c:numRef>
              <c:f>Sheet1!$B$23:$B$33</c:f>
              <c:numCache>
                <c:formatCode>General</c:formatCode>
                <c:ptCount val="11"/>
                <c:pt idx="0">
                  <c:v>4.2</c:v>
                </c:pt>
                <c:pt idx="1">
                  <c:v>4.4000000000000004</c:v>
                </c:pt>
                <c:pt idx="2">
                  <c:v>4.4000000000000004</c:v>
                </c:pt>
                <c:pt idx="3">
                  <c:v>4.4000000000000004</c:v>
                </c:pt>
                <c:pt idx="4">
                  <c:v>1</c:v>
                </c:pt>
                <c:pt idx="5">
                  <c:v>3.4</c:v>
                </c:pt>
                <c:pt idx="6">
                  <c:v>4</c:v>
                </c:pt>
                <c:pt idx="7">
                  <c:v>3.2</c:v>
                </c:pt>
                <c:pt idx="8">
                  <c:v>3.8</c:v>
                </c:pt>
                <c:pt idx="9">
                  <c:v>3.4</c:v>
                </c:pt>
                <c:pt idx="10">
                  <c:v>4.0199999999999996</c:v>
                </c:pt>
              </c:numCache>
            </c:numRef>
          </c:val>
        </c:ser>
        <c:ser>
          <c:idx val="1"/>
          <c:order val="1"/>
          <c:tx>
            <c:strRef>
              <c:f>Sheet1!$C$22</c:f>
              <c:strCache>
                <c:ptCount val="1"/>
                <c:pt idx="0">
                  <c:v>Teacher</c:v>
                </c:pt>
              </c:strCache>
            </c:strRef>
          </c:tx>
          <c:spPr>
            <a:solidFill>
              <a:srgbClr val="FF0000"/>
            </a:solidFill>
          </c:spPr>
          <c:invertIfNegative val="0"/>
          <c:cat>
            <c:strRef>
              <c:f>Sheet1!$A$23:$A$33</c:f>
              <c:strCache>
                <c:ptCount val="11"/>
                <c:pt idx="0">
                  <c:v>Acceptable Approach</c:v>
                </c:pt>
                <c:pt idx="1">
                  <c:v>Willing to use</c:v>
                </c:pt>
                <c:pt idx="2">
                  <c:v>Liked the Procedures</c:v>
                </c:pt>
                <c:pt idx="3">
                  <c:v>Identifying Function</c:v>
                </c:pt>
                <c:pt idx="4">
                  <c:v>Student Discomfort</c:v>
                </c:pt>
                <c:pt idx="5">
                  <c:v>Result in Bx. Improvement</c:v>
                </c:pt>
                <c:pt idx="6">
                  <c:v>Overall Positive Reaction</c:v>
                </c:pt>
                <c:pt idx="7">
                  <c:v>Observe Problem Bx.</c:v>
                </c:pt>
                <c:pt idx="8">
                  <c:v>Technology Ease</c:v>
                </c:pt>
                <c:pt idx="9">
                  <c:v>Prefer over Traditional</c:v>
                </c:pt>
                <c:pt idx="10">
                  <c:v>Total</c:v>
                </c:pt>
              </c:strCache>
            </c:strRef>
          </c:cat>
          <c:val>
            <c:numRef>
              <c:f>Sheet1!$C$23:$C$33</c:f>
              <c:numCache>
                <c:formatCode>General</c:formatCode>
                <c:ptCount val="11"/>
                <c:pt idx="0">
                  <c:v>4</c:v>
                </c:pt>
                <c:pt idx="1">
                  <c:v>4</c:v>
                </c:pt>
                <c:pt idx="2">
                  <c:v>4</c:v>
                </c:pt>
                <c:pt idx="3">
                  <c:v>3.5</c:v>
                </c:pt>
                <c:pt idx="4">
                  <c:v>1</c:v>
                </c:pt>
                <c:pt idx="5">
                  <c:v>2.5</c:v>
                </c:pt>
                <c:pt idx="6">
                  <c:v>4</c:v>
                </c:pt>
                <c:pt idx="7">
                  <c:v>3</c:v>
                </c:pt>
                <c:pt idx="8">
                  <c:v>2.5</c:v>
                </c:pt>
                <c:pt idx="9">
                  <c:v>2</c:v>
                </c:pt>
                <c:pt idx="10">
                  <c:v>3.45</c:v>
                </c:pt>
              </c:numCache>
            </c:numRef>
          </c:val>
        </c:ser>
        <c:dLbls>
          <c:showLegendKey val="0"/>
          <c:showVal val="0"/>
          <c:showCatName val="0"/>
          <c:showSerName val="0"/>
          <c:showPercent val="0"/>
          <c:showBubbleSize val="0"/>
        </c:dLbls>
        <c:gapWidth val="150"/>
        <c:shape val="box"/>
        <c:axId val="96702464"/>
        <c:axId val="38707776"/>
        <c:axId val="0"/>
      </c:bar3DChart>
      <c:catAx>
        <c:axId val="96702464"/>
        <c:scaling>
          <c:orientation val="minMax"/>
        </c:scaling>
        <c:delete val="0"/>
        <c:axPos val="b"/>
        <c:majorTickMark val="none"/>
        <c:minorTickMark val="none"/>
        <c:tickLblPos val="nextTo"/>
        <c:txPr>
          <a:bodyPr/>
          <a:lstStyle/>
          <a:p>
            <a:pPr>
              <a:defRPr sz="1600">
                <a:latin typeface="Times New Roman" panose="02020603050405020304" pitchFamily="18" charset="0"/>
                <a:cs typeface="Times New Roman" panose="02020603050405020304" pitchFamily="18" charset="0"/>
              </a:defRPr>
            </a:pPr>
            <a:endParaRPr lang="en-US"/>
          </a:p>
        </c:txPr>
        <c:crossAx val="38707776"/>
        <c:crosses val="autoZero"/>
        <c:auto val="1"/>
        <c:lblAlgn val="ctr"/>
        <c:lblOffset val="100"/>
        <c:noMultiLvlLbl val="0"/>
      </c:catAx>
      <c:valAx>
        <c:axId val="38707776"/>
        <c:scaling>
          <c:orientation val="minMax"/>
          <c:max val="5"/>
          <c:min val="1"/>
        </c:scaling>
        <c:delete val="0"/>
        <c:axPos val="l"/>
        <c:title>
          <c:tx>
            <c:rich>
              <a:bodyPr/>
              <a:lstStyle/>
              <a:p>
                <a:pPr>
                  <a:defRPr sz="1800"/>
                </a:pPr>
                <a:r>
                  <a:rPr lang="en-US" sz="1800" dirty="0"/>
                  <a:t>Disagree</a:t>
                </a:r>
                <a:r>
                  <a:rPr lang="en-US" sz="1800" baseline="0" dirty="0"/>
                  <a:t>       </a:t>
                </a:r>
                <a:r>
                  <a:rPr lang="en-US" sz="1800" baseline="0" dirty="0" smtClean="0"/>
                  <a:t>                                                      </a:t>
                </a:r>
                <a:r>
                  <a:rPr lang="en-US" sz="1800" baseline="0" dirty="0"/>
                  <a:t>Agree</a:t>
                </a:r>
                <a:endParaRPr lang="en-US" sz="1800" dirty="0"/>
              </a:p>
            </c:rich>
          </c:tx>
          <c:layout>
            <c:manualLayout>
              <c:xMode val="edge"/>
              <c:yMode val="edge"/>
              <c:x val="1.1914203904631398E-2"/>
              <c:y val="5.1912303334964487E-2"/>
            </c:manualLayout>
          </c:layout>
          <c:overlay val="0"/>
        </c:title>
        <c:numFmt formatCode="General" sourceLinked="1"/>
        <c:majorTickMark val="out"/>
        <c:minorTickMark val="none"/>
        <c:tickLblPos val="nextTo"/>
        <c:txPr>
          <a:bodyPr/>
          <a:lstStyle/>
          <a:p>
            <a:pPr>
              <a:defRPr sz="2000"/>
            </a:pPr>
            <a:endParaRPr lang="en-US"/>
          </a:p>
        </c:txPr>
        <c:crossAx val="96702464"/>
        <c:crosses val="autoZero"/>
        <c:crossBetween val="between"/>
        <c:majorUnit val="1"/>
        <c:minorUnit val="0.1"/>
      </c:valAx>
    </c:plotArea>
    <c:legend>
      <c:legendPos val="r"/>
      <c:layout>
        <c:manualLayout>
          <c:xMode val="edge"/>
          <c:yMode val="edge"/>
          <c:x val="0.85774941354310519"/>
          <c:y val="2.3131956881517448E-2"/>
          <c:w val="0.14126379258172814"/>
          <c:h val="0.27160903518380558"/>
        </c:manualLayout>
      </c:layout>
      <c:overlay val="0"/>
      <c:txPr>
        <a:bodyPr/>
        <a:lstStyle/>
        <a:p>
          <a:pPr>
            <a:defRPr sz="20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800" dirty="0" smtClean="0"/>
              <a:t>Clinician</a:t>
            </a:r>
            <a:r>
              <a:rPr lang="en-US" sz="2800" baseline="0" dirty="0" smtClean="0"/>
              <a:t> </a:t>
            </a:r>
            <a:r>
              <a:rPr lang="en-US" sz="2800" baseline="0" dirty="0"/>
              <a:t>Hours</a:t>
            </a:r>
            <a:endParaRPr lang="en-US" sz="2800" dirty="0"/>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3.3583605895416924E-2"/>
          <c:y val="3.9735844512236225E-2"/>
          <c:w val="0.85416038764385216"/>
          <c:h val="0.70860830156465116"/>
        </c:manualLayout>
      </c:layout>
      <c:bar3DChart>
        <c:barDir val="col"/>
        <c:grouping val="clustered"/>
        <c:varyColors val="0"/>
        <c:ser>
          <c:idx val="0"/>
          <c:order val="0"/>
          <c:tx>
            <c:strRef>
              <c:f>Sheet1!$F$9</c:f>
              <c:strCache>
                <c:ptCount val="1"/>
                <c:pt idx="0">
                  <c:v>Tele-Web</c:v>
                </c:pt>
              </c:strCache>
            </c:strRef>
          </c:tx>
          <c:invertIfNegative val="0"/>
          <c:cat>
            <c:strRef>
              <c:f>Sheet1!$E$10:$E$18</c:f>
              <c:strCache>
                <c:ptCount val="9"/>
                <c:pt idx="0">
                  <c:v>Interview</c:v>
                </c:pt>
                <c:pt idx="1">
                  <c:v>Observations</c:v>
                </c:pt>
                <c:pt idx="2">
                  <c:v>Follow-up</c:v>
                </c:pt>
                <c:pt idx="3">
                  <c:v>Report</c:v>
                </c:pt>
                <c:pt idx="4">
                  <c:v>Meeting</c:v>
                </c:pt>
                <c:pt idx="5">
                  <c:v>Travel</c:v>
                </c:pt>
                <c:pt idx="6">
                  <c:v>Onsite</c:v>
                </c:pt>
                <c:pt idx="7">
                  <c:v>Offsite</c:v>
                </c:pt>
                <c:pt idx="8">
                  <c:v>Total</c:v>
                </c:pt>
              </c:strCache>
            </c:strRef>
          </c:cat>
          <c:val>
            <c:numRef>
              <c:f>Sheet1!$F$10:$F$18</c:f>
              <c:numCache>
                <c:formatCode>General</c:formatCode>
                <c:ptCount val="9"/>
                <c:pt idx="0">
                  <c:v>1.05</c:v>
                </c:pt>
                <c:pt idx="1">
                  <c:v>3.65</c:v>
                </c:pt>
                <c:pt idx="2">
                  <c:v>1.1499999999999999</c:v>
                </c:pt>
                <c:pt idx="3">
                  <c:v>4.5999999999999996</c:v>
                </c:pt>
                <c:pt idx="4">
                  <c:v>1.1000000000000001</c:v>
                </c:pt>
                <c:pt idx="5">
                  <c:v>1.2316666666666667</c:v>
                </c:pt>
                <c:pt idx="6">
                  <c:v>1</c:v>
                </c:pt>
                <c:pt idx="7">
                  <c:v>13.733333333333333</c:v>
                </c:pt>
                <c:pt idx="8">
                  <c:v>15.965</c:v>
                </c:pt>
              </c:numCache>
            </c:numRef>
          </c:val>
        </c:ser>
        <c:ser>
          <c:idx val="1"/>
          <c:order val="1"/>
          <c:tx>
            <c:strRef>
              <c:f>Sheet1!$G$9</c:f>
              <c:strCache>
                <c:ptCount val="1"/>
                <c:pt idx="0">
                  <c:v>Traditional</c:v>
                </c:pt>
              </c:strCache>
            </c:strRef>
          </c:tx>
          <c:invertIfNegative val="0"/>
          <c:cat>
            <c:strRef>
              <c:f>Sheet1!$E$10:$E$18</c:f>
              <c:strCache>
                <c:ptCount val="9"/>
                <c:pt idx="0">
                  <c:v>Interview</c:v>
                </c:pt>
                <c:pt idx="1">
                  <c:v>Observations</c:v>
                </c:pt>
                <c:pt idx="2">
                  <c:v>Follow-up</c:v>
                </c:pt>
                <c:pt idx="3">
                  <c:v>Report</c:v>
                </c:pt>
                <c:pt idx="4">
                  <c:v>Meeting</c:v>
                </c:pt>
                <c:pt idx="5">
                  <c:v>Travel</c:v>
                </c:pt>
                <c:pt idx="6">
                  <c:v>Onsite</c:v>
                </c:pt>
                <c:pt idx="7">
                  <c:v>Offsite</c:v>
                </c:pt>
                <c:pt idx="8">
                  <c:v>Total</c:v>
                </c:pt>
              </c:strCache>
            </c:strRef>
          </c:cat>
          <c:val>
            <c:numRef>
              <c:f>Sheet1!$G$10:$G$18</c:f>
              <c:numCache>
                <c:formatCode>General</c:formatCode>
                <c:ptCount val="9"/>
                <c:pt idx="0">
                  <c:v>1.2916666666666667</c:v>
                </c:pt>
                <c:pt idx="1">
                  <c:v>13.180333333333333</c:v>
                </c:pt>
                <c:pt idx="2">
                  <c:v>0.64583333333333337</c:v>
                </c:pt>
                <c:pt idx="3">
                  <c:v>3.0833333333333335</c:v>
                </c:pt>
                <c:pt idx="4">
                  <c:v>3.0833333333333335</c:v>
                </c:pt>
                <c:pt idx="5">
                  <c:v>7.2013333333333334</c:v>
                </c:pt>
                <c:pt idx="6">
                  <c:v>16.716166666666666</c:v>
                </c:pt>
                <c:pt idx="7">
                  <c:v>3.6771666666666665</c:v>
                </c:pt>
                <c:pt idx="8">
                  <c:v>27.594666666666665</c:v>
                </c:pt>
              </c:numCache>
            </c:numRef>
          </c:val>
        </c:ser>
        <c:dLbls>
          <c:showLegendKey val="0"/>
          <c:showVal val="0"/>
          <c:showCatName val="0"/>
          <c:showSerName val="0"/>
          <c:showPercent val="0"/>
          <c:showBubbleSize val="0"/>
        </c:dLbls>
        <c:gapWidth val="150"/>
        <c:shape val="box"/>
        <c:axId val="97653248"/>
        <c:axId val="38710656"/>
        <c:axId val="0"/>
      </c:bar3DChart>
      <c:catAx>
        <c:axId val="97653248"/>
        <c:scaling>
          <c:orientation val="minMax"/>
        </c:scaling>
        <c:delete val="0"/>
        <c:axPos val="b"/>
        <c:majorTickMark val="none"/>
        <c:minorTickMark val="none"/>
        <c:tickLblPos val="nextTo"/>
        <c:txPr>
          <a:bodyPr/>
          <a:lstStyle/>
          <a:p>
            <a:pPr>
              <a:defRPr sz="1600">
                <a:latin typeface="Times New Roman" panose="02020603050405020304" pitchFamily="18" charset="0"/>
                <a:cs typeface="Times New Roman" panose="02020603050405020304" pitchFamily="18" charset="0"/>
              </a:defRPr>
            </a:pPr>
            <a:endParaRPr lang="en-US"/>
          </a:p>
        </c:txPr>
        <c:crossAx val="38710656"/>
        <c:crosses val="autoZero"/>
        <c:auto val="1"/>
        <c:lblAlgn val="ctr"/>
        <c:lblOffset val="100"/>
        <c:noMultiLvlLbl val="0"/>
      </c:catAx>
      <c:valAx>
        <c:axId val="38710656"/>
        <c:scaling>
          <c:orientation val="minMax"/>
        </c:scaling>
        <c:delete val="0"/>
        <c:axPos val="l"/>
        <c:title>
          <c:tx>
            <c:rich>
              <a:bodyPr/>
              <a:lstStyle/>
              <a:p>
                <a:pPr>
                  <a:defRPr/>
                </a:pPr>
                <a:r>
                  <a:rPr lang="en-US" sz="1600" b="0" dirty="0">
                    <a:latin typeface="Times New Roman" panose="02020603050405020304" pitchFamily="18" charset="0"/>
                    <a:cs typeface="Times New Roman" panose="02020603050405020304" pitchFamily="18" charset="0"/>
                  </a:rPr>
                  <a:t>Hours</a:t>
                </a:r>
              </a:p>
            </c:rich>
          </c:tx>
          <c:layout>
            <c:manualLayout>
              <c:xMode val="edge"/>
              <c:yMode val="edge"/>
              <c:x val="1.6192038495188102E-3"/>
              <c:y val="0.37972112860892393"/>
            </c:manualLayout>
          </c:layout>
          <c:overlay val="0"/>
        </c:title>
        <c:numFmt formatCode="General" sourceLinked="1"/>
        <c:majorTickMark val="out"/>
        <c:minorTickMark val="none"/>
        <c:tickLblPos val="nextTo"/>
        <c:txPr>
          <a:bodyPr/>
          <a:lstStyle/>
          <a:p>
            <a:pPr>
              <a:defRPr sz="1600"/>
            </a:pPr>
            <a:endParaRPr lang="en-US"/>
          </a:p>
        </c:txPr>
        <c:crossAx val="97653248"/>
        <c:crosses val="autoZero"/>
        <c:crossBetween val="between"/>
      </c:valAx>
    </c:plotArea>
    <c:legend>
      <c:legendPos val="r"/>
      <c:layout>
        <c:manualLayout>
          <c:xMode val="edge"/>
          <c:yMode val="edge"/>
          <c:x val="0.82800043744531926"/>
          <c:y val="0.17316929133858266"/>
          <c:w val="0.16929111986001749"/>
          <c:h val="0.16743438320209975"/>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800" dirty="0"/>
              <a:t>Financial</a:t>
            </a:r>
            <a:r>
              <a:rPr lang="en-US" sz="2800" baseline="0" dirty="0"/>
              <a:t> Cost to School System</a:t>
            </a:r>
            <a:endParaRPr lang="en-US" sz="2800" dirty="0"/>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5.1216179753231783E-2"/>
          <c:y val="3.0118764337960829E-2"/>
          <c:w val="0.86353574307148617"/>
          <c:h val="0.82475763594317619"/>
        </c:manualLayout>
      </c:layout>
      <c:bar3DChart>
        <c:barDir val="col"/>
        <c:grouping val="clustered"/>
        <c:varyColors val="0"/>
        <c:ser>
          <c:idx val="0"/>
          <c:order val="0"/>
          <c:tx>
            <c:strRef>
              <c:f>Sheet1!$B$2</c:f>
              <c:strCache>
                <c:ptCount val="1"/>
                <c:pt idx="0">
                  <c:v>Tele-Web</c:v>
                </c:pt>
              </c:strCache>
            </c:strRef>
          </c:tx>
          <c:invertIfNegative val="0"/>
          <c:cat>
            <c:strRef>
              <c:f>Sheet1!$A$3:$A$8</c:f>
              <c:strCache>
                <c:ptCount val="6"/>
                <c:pt idx="0">
                  <c:v>Milage</c:v>
                </c:pt>
                <c:pt idx="1">
                  <c:v>Meals/Hotel</c:v>
                </c:pt>
                <c:pt idx="2">
                  <c:v>Travel</c:v>
                </c:pt>
                <c:pt idx="3">
                  <c:v>Off site Clinical</c:v>
                </c:pt>
                <c:pt idx="4">
                  <c:v>Onsite Clinical</c:v>
                </c:pt>
                <c:pt idx="5">
                  <c:v>Total</c:v>
                </c:pt>
              </c:strCache>
            </c:strRef>
          </c:cat>
          <c:val>
            <c:numRef>
              <c:f>Sheet1!$B$3:$B$8</c:f>
              <c:numCache>
                <c:formatCode>General</c:formatCode>
                <c:ptCount val="6"/>
                <c:pt idx="0">
                  <c:v>41.9</c:v>
                </c:pt>
                <c:pt idx="1">
                  <c:v>0</c:v>
                </c:pt>
                <c:pt idx="2">
                  <c:v>95.57</c:v>
                </c:pt>
                <c:pt idx="3">
                  <c:v>2128.67</c:v>
                </c:pt>
                <c:pt idx="4">
                  <c:v>155</c:v>
                </c:pt>
                <c:pt idx="5">
                  <c:v>2421.14</c:v>
                </c:pt>
              </c:numCache>
            </c:numRef>
          </c:val>
        </c:ser>
        <c:ser>
          <c:idx val="1"/>
          <c:order val="1"/>
          <c:tx>
            <c:strRef>
              <c:f>Sheet1!$C$2</c:f>
              <c:strCache>
                <c:ptCount val="1"/>
                <c:pt idx="0">
                  <c:v>Traditional</c:v>
                </c:pt>
              </c:strCache>
            </c:strRef>
          </c:tx>
          <c:invertIfNegative val="0"/>
          <c:cat>
            <c:strRef>
              <c:f>Sheet1!$A$3:$A$8</c:f>
              <c:strCache>
                <c:ptCount val="6"/>
                <c:pt idx="0">
                  <c:v>Milage</c:v>
                </c:pt>
                <c:pt idx="1">
                  <c:v>Meals/Hotel</c:v>
                </c:pt>
                <c:pt idx="2">
                  <c:v>Travel</c:v>
                </c:pt>
                <c:pt idx="3">
                  <c:v>Off site Clinical</c:v>
                </c:pt>
                <c:pt idx="4">
                  <c:v>Onsite Clinical</c:v>
                </c:pt>
                <c:pt idx="5">
                  <c:v>Total</c:v>
                </c:pt>
              </c:strCache>
            </c:strRef>
          </c:cat>
          <c:val>
            <c:numRef>
              <c:f>Sheet1!$C$3:$C$8</c:f>
              <c:numCache>
                <c:formatCode>General</c:formatCode>
                <c:ptCount val="6"/>
                <c:pt idx="0">
                  <c:v>271.22000000000003</c:v>
                </c:pt>
                <c:pt idx="1">
                  <c:v>86.06</c:v>
                </c:pt>
                <c:pt idx="2">
                  <c:v>584.79999999999995</c:v>
                </c:pt>
                <c:pt idx="3">
                  <c:v>524.73</c:v>
                </c:pt>
                <c:pt idx="4">
                  <c:v>2487.67</c:v>
                </c:pt>
                <c:pt idx="5">
                  <c:v>3954.48</c:v>
                </c:pt>
              </c:numCache>
            </c:numRef>
          </c:val>
        </c:ser>
        <c:dLbls>
          <c:showLegendKey val="0"/>
          <c:showVal val="0"/>
          <c:showCatName val="0"/>
          <c:showSerName val="0"/>
          <c:showPercent val="0"/>
          <c:showBubbleSize val="0"/>
        </c:dLbls>
        <c:gapWidth val="150"/>
        <c:shape val="box"/>
        <c:axId val="97654784"/>
        <c:axId val="38712384"/>
        <c:axId val="0"/>
      </c:bar3DChart>
      <c:catAx>
        <c:axId val="97654784"/>
        <c:scaling>
          <c:orientation val="minMax"/>
        </c:scaling>
        <c:delete val="0"/>
        <c:axPos val="b"/>
        <c:majorTickMark val="none"/>
        <c:minorTickMark val="none"/>
        <c:tickLblPos val="nextTo"/>
        <c:txPr>
          <a:bodyPr/>
          <a:lstStyle/>
          <a:p>
            <a:pPr>
              <a:defRPr sz="1600"/>
            </a:pPr>
            <a:endParaRPr lang="en-US"/>
          </a:p>
        </c:txPr>
        <c:crossAx val="38712384"/>
        <c:crosses val="autoZero"/>
        <c:auto val="1"/>
        <c:lblAlgn val="ctr"/>
        <c:lblOffset val="100"/>
        <c:noMultiLvlLbl val="0"/>
      </c:catAx>
      <c:valAx>
        <c:axId val="38712384"/>
        <c:scaling>
          <c:orientation val="minMax"/>
        </c:scaling>
        <c:delete val="0"/>
        <c:axPos val="l"/>
        <c:title>
          <c:tx>
            <c:rich>
              <a:bodyPr/>
              <a:lstStyle/>
              <a:p>
                <a:pPr>
                  <a:defRPr/>
                </a:pPr>
                <a:r>
                  <a:rPr lang="en-US" sz="1600" b="0" dirty="0">
                    <a:latin typeface="Times New Roman" panose="02020603050405020304" pitchFamily="18" charset="0"/>
                    <a:cs typeface="Times New Roman" panose="02020603050405020304" pitchFamily="18" charset="0"/>
                  </a:rPr>
                  <a:t>Dollars</a:t>
                </a:r>
              </a:p>
            </c:rich>
          </c:tx>
          <c:layout>
            <c:manualLayout>
              <c:xMode val="edge"/>
              <c:yMode val="edge"/>
              <c:x val="0"/>
              <c:y val="0.38001018077184434"/>
            </c:manualLayout>
          </c:layout>
          <c:overlay val="0"/>
        </c:title>
        <c:numFmt formatCode="General" sourceLinked="1"/>
        <c:majorTickMark val="out"/>
        <c:minorTickMark val="none"/>
        <c:tickLblPos val="nextTo"/>
        <c:txPr>
          <a:bodyPr/>
          <a:lstStyle/>
          <a:p>
            <a:pPr>
              <a:defRPr sz="1600"/>
            </a:pPr>
            <a:endParaRPr lang="en-US"/>
          </a:p>
        </c:txPr>
        <c:crossAx val="97654784"/>
        <c:crosses val="autoZero"/>
        <c:crossBetween val="between"/>
        <c:majorUnit val="1000"/>
      </c:valAx>
    </c:plotArea>
    <c:legend>
      <c:legendPos val="r"/>
      <c:layout>
        <c:manualLayout>
          <c:xMode val="edge"/>
          <c:yMode val="edge"/>
          <c:x val="0.87756780402449697"/>
          <c:y val="0.21702772948873195"/>
          <c:w val="9.7510077595440753E-2"/>
          <c:h val="0.15628164794444097"/>
        </c:manualLayout>
      </c:layout>
      <c:overlay val="0"/>
      <c:txPr>
        <a:bodyPr/>
        <a:lstStyle/>
        <a:p>
          <a:pPr>
            <a:defRPr sz="1600"/>
          </a:pPr>
          <a:endParaRPr lang="en-US"/>
        </a:p>
      </c:txPr>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0.39329</cdr:x>
      <cdr:y>0.5622</cdr:y>
    </cdr:from>
    <cdr:to>
      <cdr:x>0.42381</cdr:x>
      <cdr:y>0.65361</cdr:y>
    </cdr:to>
    <cdr:sp macro="" textlink="">
      <cdr:nvSpPr>
        <cdr:cNvPr id="2" name="TextBox 1"/>
        <cdr:cNvSpPr txBox="1"/>
      </cdr:nvSpPr>
      <cdr:spPr bwMode="auto">
        <a:xfrm xmlns:a="http://schemas.openxmlformats.org/drawingml/2006/main">
          <a:off x="4664685" y="3791279"/>
          <a:ext cx="361950" cy="61645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87407" tIns="43704" rIns="87407" bIns="43704" rtlCol="0">
          <a:prstTxWarp prst="textNoShape">
            <a:avLst/>
          </a:prstTxWarp>
          <a:spAutoFit/>
        </a:bodyPr>
        <a:lstStyle xmlns:a="http://schemas.openxmlformats.org/drawingml/2006/main"/>
        <a:p xmlns:a="http://schemas.openxmlformats.org/drawingml/2006/main">
          <a:pPr>
            <a:spcBef>
              <a:spcPct val="20000"/>
            </a:spcBef>
          </a:pPr>
          <a:r>
            <a:rPr lang="en-US" sz="3200" dirty="0" smtClean="0">
              <a:latin typeface="Arial" pitchFamily="34" charset="0"/>
              <a:cs typeface="Arial" pitchFamily="34" charset="0"/>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975" cy="461226"/>
          </a:xfrm>
          <a:prstGeom prst="rect">
            <a:avLst/>
          </a:prstGeom>
        </p:spPr>
        <p:txBody>
          <a:bodyPr vert="horz" lIns="17657" tIns="8829" rIns="17657" bIns="8829" rtlCol="0"/>
          <a:lstStyle>
            <a:lvl1pPr algn="l">
              <a:defRPr sz="200"/>
            </a:lvl1pPr>
          </a:lstStyle>
          <a:p>
            <a:endParaRPr lang="en-US"/>
          </a:p>
        </p:txBody>
      </p:sp>
      <p:sp>
        <p:nvSpPr>
          <p:cNvPr id="3" name="Date Placeholder 2"/>
          <p:cNvSpPr>
            <a:spLocks noGrp="1"/>
          </p:cNvSpPr>
          <p:nvPr>
            <p:ph type="dt" idx="1"/>
          </p:nvPr>
        </p:nvSpPr>
        <p:spPr>
          <a:xfrm>
            <a:off x="3971074" y="0"/>
            <a:ext cx="3037637" cy="461226"/>
          </a:xfrm>
          <a:prstGeom prst="rect">
            <a:avLst/>
          </a:prstGeom>
        </p:spPr>
        <p:txBody>
          <a:bodyPr vert="horz" lIns="17657" tIns="8829" rIns="17657" bIns="8829" rtlCol="0"/>
          <a:lstStyle>
            <a:lvl1pPr algn="r">
              <a:defRPr sz="200"/>
            </a:lvl1pPr>
          </a:lstStyle>
          <a:p>
            <a:fld id="{08FED167-F90D-AB4B-8FFB-BA1010128211}" type="datetimeFigureOut">
              <a:rPr lang="en-US" smtClean="0"/>
              <a:pPr/>
              <a:t>6/26/2015</a:t>
            </a:fld>
            <a:endParaRPr lang="en-US"/>
          </a:p>
        </p:txBody>
      </p:sp>
      <p:sp>
        <p:nvSpPr>
          <p:cNvPr id="4" name="Slide Image Placeholder 3"/>
          <p:cNvSpPr>
            <a:spLocks noGrp="1" noRot="1" noChangeAspect="1"/>
          </p:cNvSpPr>
          <p:nvPr>
            <p:ph type="sldImg" idx="2"/>
          </p:nvPr>
        </p:nvSpPr>
        <p:spPr>
          <a:xfrm>
            <a:off x="1038225" y="690563"/>
            <a:ext cx="4933950" cy="3459162"/>
          </a:xfrm>
          <a:prstGeom prst="rect">
            <a:avLst/>
          </a:prstGeom>
          <a:noFill/>
          <a:ln w="12700">
            <a:solidFill>
              <a:prstClr val="black"/>
            </a:solidFill>
          </a:ln>
        </p:spPr>
        <p:txBody>
          <a:bodyPr vert="horz" lIns="17657" tIns="8829" rIns="17657" bIns="8829" rtlCol="0" anchor="ctr"/>
          <a:lstStyle/>
          <a:p>
            <a:endParaRPr lang="en-US"/>
          </a:p>
        </p:txBody>
      </p:sp>
      <p:sp>
        <p:nvSpPr>
          <p:cNvPr id="5" name="Notes Placeholder 4"/>
          <p:cNvSpPr>
            <a:spLocks noGrp="1"/>
          </p:cNvSpPr>
          <p:nvPr>
            <p:ph type="body" sz="quarter" idx="3"/>
          </p:nvPr>
        </p:nvSpPr>
        <p:spPr>
          <a:xfrm>
            <a:off x="701175" y="4381218"/>
            <a:ext cx="5608050" cy="4150462"/>
          </a:xfrm>
          <a:prstGeom prst="rect">
            <a:avLst/>
          </a:prstGeom>
        </p:spPr>
        <p:txBody>
          <a:bodyPr vert="horz" lIns="17657" tIns="8829" rIns="17657" bIns="88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60720"/>
            <a:ext cx="3037975" cy="460940"/>
          </a:xfrm>
          <a:prstGeom prst="rect">
            <a:avLst/>
          </a:prstGeom>
        </p:spPr>
        <p:txBody>
          <a:bodyPr vert="horz" lIns="17657" tIns="8829" rIns="17657" bIns="8829" rtlCol="0" anchor="b"/>
          <a:lstStyle>
            <a:lvl1pPr algn="l">
              <a:defRPr sz="200"/>
            </a:lvl1pPr>
          </a:lstStyle>
          <a:p>
            <a:endParaRPr lang="en-US"/>
          </a:p>
        </p:txBody>
      </p:sp>
      <p:sp>
        <p:nvSpPr>
          <p:cNvPr id="7" name="Slide Number Placeholder 6"/>
          <p:cNvSpPr>
            <a:spLocks noGrp="1"/>
          </p:cNvSpPr>
          <p:nvPr>
            <p:ph type="sldNum" sz="quarter" idx="5"/>
          </p:nvPr>
        </p:nvSpPr>
        <p:spPr>
          <a:xfrm>
            <a:off x="3971074" y="8760720"/>
            <a:ext cx="3037637" cy="460940"/>
          </a:xfrm>
          <a:prstGeom prst="rect">
            <a:avLst/>
          </a:prstGeom>
        </p:spPr>
        <p:txBody>
          <a:bodyPr vert="horz" lIns="17657" tIns="8829" rIns="17657" bIns="8829" rtlCol="0" anchor="b"/>
          <a:lstStyle>
            <a:lvl1pPr algn="r">
              <a:defRPr sz="200"/>
            </a:lvl1pPr>
          </a:lstStyle>
          <a:p>
            <a:fld id="{62916D7D-D899-2945-A1A3-B27C97F11A6C}" type="slidenum">
              <a:rPr lang="en-US" smtClean="0"/>
              <a:pPr/>
              <a:t>‹#›</a:t>
            </a:fld>
            <a:endParaRPr lang="en-US"/>
          </a:p>
        </p:txBody>
      </p:sp>
    </p:spTree>
    <p:extLst>
      <p:ext uri="{BB962C8B-B14F-4D97-AF65-F5344CB8AC3E}">
        <p14:creationId xmlns:p14="http://schemas.microsoft.com/office/powerpoint/2010/main" val="42486688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916D7D-D899-2945-A1A3-B27C97F11A6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7577" y="9403057"/>
            <a:ext cx="36684210" cy="6486679"/>
          </a:xfrm>
        </p:spPr>
        <p:txBody>
          <a:bodyPr/>
          <a:lstStyle/>
          <a:p>
            <a:r>
              <a:rPr lang="en-US" smtClean="0"/>
              <a:t>Click to edit Master title style</a:t>
            </a:r>
            <a:endParaRPr lang="en-US"/>
          </a:p>
        </p:txBody>
      </p:sp>
      <p:sp>
        <p:nvSpPr>
          <p:cNvPr id="3" name="Subtitle 2"/>
          <p:cNvSpPr>
            <a:spLocks noGrp="1"/>
          </p:cNvSpPr>
          <p:nvPr>
            <p:ph type="subTitle" idx="1"/>
          </p:nvPr>
        </p:nvSpPr>
        <p:spPr>
          <a:xfrm>
            <a:off x="6473593" y="17150872"/>
            <a:ext cx="30212179" cy="7736138"/>
          </a:xfrm>
        </p:spPr>
        <p:txBody>
          <a:bodyPr/>
          <a:lstStyle>
            <a:lvl1pPr marL="0" indent="0" algn="ctr">
              <a:buNone/>
              <a:defRPr/>
            </a:lvl1pPr>
            <a:lvl2pPr marL="437037" indent="0" algn="ctr">
              <a:buNone/>
              <a:defRPr/>
            </a:lvl2pPr>
            <a:lvl3pPr marL="874075" indent="0" algn="ctr">
              <a:buNone/>
              <a:defRPr/>
            </a:lvl3pPr>
            <a:lvl4pPr marL="1311112" indent="0" algn="ctr">
              <a:buNone/>
              <a:defRPr/>
            </a:lvl4pPr>
            <a:lvl5pPr marL="1748150" indent="0" algn="ctr">
              <a:buNone/>
              <a:defRPr/>
            </a:lvl5pPr>
            <a:lvl6pPr marL="2185187" indent="0" algn="ctr">
              <a:buNone/>
              <a:defRPr/>
            </a:lvl6pPr>
            <a:lvl7pPr marL="2622225" indent="0" algn="ctr">
              <a:buNone/>
              <a:defRPr/>
            </a:lvl7pPr>
            <a:lvl8pPr marL="3059262" indent="0" algn="ctr">
              <a:buNone/>
              <a:defRPr/>
            </a:lvl8pPr>
            <a:lvl9pPr marL="34963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8428B9-4F36-9444-81D2-E860EDC5A0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79EB7A-6261-5744-ABCB-45A57D4EA6D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52295" y="2690134"/>
            <a:ext cx="9171053" cy="2421411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6016" y="2690134"/>
            <a:ext cx="27366420" cy="242141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D5BAE-A877-4848-A930-3860C4724A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2036F1-C3C6-D644-AF89-66DF6D4AA8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09290" y="19449820"/>
            <a:ext cx="36685771" cy="6010833"/>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09290" y="12828853"/>
            <a:ext cx="36685771" cy="6620966"/>
          </a:xfrm>
        </p:spPr>
        <p:txBody>
          <a:bodyPr anchor="b"/>
          <a:lstStyle>
            <a:lvl1pPr marL="0" indent="0">
              <a:buNone/>
              <a:defRPr sz="1900"/>
            </a:lvl1pPr>
            <a:lvl2pPr marL="437037" indent="0">
              <a:buNone/>
              <a:defRPr sz="1700"/>
            </a:lvl2pPr>
            <a:lvl3pPr marL="874075" indent="0">
              <a:buNone/>
              <a:defRPr sz="1500"/>
            </a:lvl3pPr>
            <a:lvl4pPr marL="1311112" indent="0">
              <a:buNone/>
              <a:defRPr sz="1300"/>
            </a:lvl4pPr>
            <a:lvl5pPr marL="1748150" indent="0">
              <a:buNone/>
              <a:defRPr sz="1300"/>
            </a:lvl5pPr>
            <a:lvl6pPr marL="2185187" indent="0">
              <a:buNone/>
              <a:defRPr sz="1300"/>
            </a:lvl6pPr>
            <a:lvl7pPr marL="2622225" indent="0">
              <a:buNone/>
              <a:defRPr sz="1300"/>
            </a:lvl7pPr>
            <a:lvl8pPr marL="3059262" indent="0">
              <a:buNone/>
              <a:defRPr sz="1300"/>
            </a:lvl8pPr>
            <a:lvl9pPr marL="3496300"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E382EC-279B-F647-9D52-DA2F0197C2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6016" y="8744756"/>
            <a:ext cx="18268736" cy="18159489"/>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654611" y="8744756"/>
            <a:ext cx="18268737" cy="18159489"/>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1DD307-C587-5246-BAF5-DEC6818DA3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57344" y="1211508"/>
            <a:ext cx="38844676" cy="50445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57344" y="6775689"/>
            <a:ext cx="19069545" cy="2822961"/>
          </a:xfrm>
        </p:spPr>
        <p:txBody>
          <a:bodyPr anchor="b"/>
          <a:lstStyle>
            <a:lvl1pPr marL="0" indent="0">
              <a:buNone/>
              <a:defRPr sz="2300" b="1"/>
            </a:lvl1pPr>
            <a:lvl2pPr marL="437037" indent="0">
              <a:buNone/>
              <a:defRPr sz="1900" b="1"/>
            </a:lvl2pPr>
            <a:lvl3pPr marL="874075" indent="0">
              <a:buNone/>
              <a:defRPr sz="1700" b="1"/>
            </a:lvl3pPr>
            <a:lvl4pPr marL="1311112" indent="0">
              <a:buNone/>
              <a:defRPr sz="1500" b="1"/>
            </a:lvl4pPr>
            <a:lvl5pPr marL="1748150" indent="0">
              <a:buNone/>
              <a:defRPr sz="1500" b="1"/>
            </a:lvl5pPr>
            <a:lvl6pPr marL="2185187" indent="0">
              <a:buNone/>
              <a:defRPr sz="1500" b="1"/>
            </a:lvl6pPr>
            <a:lvl7pPr marL="2622225" indent="0">
              <a:buNone/>
              <a:defRPr sz="1500" b="1"/>
            </a:lvl7pPr>
            <a:lvl8pPr marL="3059262" indent="0">
              <a:buNone/>
              <a:defRPr sz="1500" b="1"/>
            </a:lvl8pPr>
            <a:lvl9pPr marL="349630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2157344" y="9598650"/>
            <a:ext cx="19069545" cy="1743842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924670" y="6775689"/>
            <a:ext cx="19077350" cy="2822961"/>
          </a:xfrm>
        </p:spPr>
        <p:txBody>
          <a:bodyPr anchor="b"/>
          <a:lstStyle>
            <a:lvl1pPr marL="0" indent="0">
              <a:buNone/>
              <a:defRPr sz="2300" b="1"/>
            </a:lvl1pPr>
            <a:lvl2pPr marL="437037" indent="0">
              <a:buNone/>
              <a:defRPr sz="1900" b="1"/>
            </a:lvl2pPr>
            <a:lvl3pPr marL="874075" indent="0">
              <a:buNone/>
              <a:defRPr sz="1700" b="1"/>
            </a:lvl3pPr>
            <a:lvl4pPr marL="1311112" indent="0">
              <a:buNone/>
              <a:defRPr sz="1500" b="1"/>
            </a:lvl4pPr>
            <a:lvl5pPr marL="1748150" indent="0">
              <a:buNone/>
              <a:defRPr sz="1500" b="1"/>
            </a:lvl5pPr>
            <a:lvl6pPr marL="2185187" indent="0">
              <a:buNone/>
              <a:defRPr sz="1500" b="1"/>
            </a:lvl6pPr>
            <a:lvl7pPr marL="2622225" indent="0">
              <a:buNone/>
              <a:defRPr sz="1500" b="1"/>
            </a:lvl7pPr>
            <a:lvl8pPr marL="3059262" indent="0">
              <a:buNone/>
              <a:defRPr sz="1500" b="1"/>
            </a:lvl8pPr>
            <a:lvl9pPr marL="349630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21924670" y="9598650"/>
            <a:ext cx="19077350" cy="17438423"/>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52E3CB-4998-DB4B-8793-62A21FDA74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B453C3-4CD1-B148-836C-59C70DE7A2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3A01A6-27C6-AC45-B61C-337CB40D40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7344" y="1205670"/>
            <a:ext cx="14199131" cy="5127746"/>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6874736" y="1205670"/>
            <a:ext cx="24127283" cy="25831403"/>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57344" y="6333416"/>
            <a:ext cx="14199131" cy="20703657"/>
          </a:xfrm>
        </p:spPr>
        <p:txBody>
          <a:bodyPr/>
          <a:lstStyle>
            <a:lvl1pPr marL="0" indent="0">
              <a:buNone/>
              <a:defRPr sz="1300"/>
            </a:lvl1pPr>
            <a:lvl2pPr marL="437037" indent="0">
              <a:buNone/>
              <a:defRPr sz="1100"/>
            </a:lvl2pPr>
            <a:lvl3pPr marL="874075" indent="0">
              <a:buNone/>
              <a:defRPr sz="1000"/>
            </a:lvl3pPr>
            <a:lvl4pPr marL="1311112" indent="0">
              <a:buNone/>
              <a:defRPr sz="900"/>
            </a:lvl4pPr>
            <a:lvl5pPr marL="1748150" indent="0">
              <a:buNone/>
              <a:defRPr sz="900"/>
            </a:lvl5pPr>
            <a:lvl6pPr marL="2185187" indent="0">
              <a:buNone/>
              <a:defRPr sz="900"/>
            </a:lvl6pPr>
            <a:lvl7pPr marL="2622225" indent="0">
              <a:buNone/>
              <a:defRPr sz="900"/>
            </a:lvl7pPr>
            <a:lvl8pPr marL="3059262" indent="0">
              <a:buNone/>
              <a:defRPr sz="900"/>
            </a:lvl8pPr>
            <a:lvl9pPr marL="34963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5C81D7-CE7D-7243-9C79-9D6370140A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59223" y="21186801"/>
            <a:ext cx="25895930" cy="2501838"/>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459223" y="2704730"/>
            <a:ext cx="25895930" cy="18159489"/>
          </a:xfrm>
        </p:spPr>
        <p:txBody>
          <a:bodyPr/>
          <a:lstStyle>
            <a:lvl1pPr marL="0" indent="0">
              <a:buNone/>
              <a:defRPr sz="3100"/>
            </a:lvl1pPr>
            <a:lvl2pPr marL="437037" indent="0">
              <a:buNone/>
              <a:defRPr sz="2700"/>
            </a:lvl2pPr>
            <a:lvl3pPr marL="874075" indent="0">
              <a:buNone/>
              <a:defRPr sz="2300"/>
            </a:lvl3pPr>
            <a:lvl4pPr marL="1311112" indent="0">
              <a:buNone/>
              <a:defRPr sz="1900"/>
            </a:lvl4pPr>
            <a:lvl5pPr marL="1748150" indent="0">
              <a:buNone/>
              <a:defRPr sz="1900"/>
            </a:lvl5pPr>
            <a:lvl6pPr marL="2185187" indent="0">
              <a:buNone/>
              <a:defRPr sz="1900"/>
            </a:lvl6pPr>
            <a:lvl7pPr marL="2622225" indent="0">
              <a:buNone/>
              <a:defRPr sz="1900"/>
            </a:lvl7pPr>
            <a:lvl8pPr marL="3059262" indent="0">
              <a:buNone/>
              <a:defRPr sz="1900"/>
            </a:lvl8pPr>
            <a:lvl9pPr marL="3496300" indent="0">
              <a:buNone/>
              <a:defRPr sz="1900"/>
            </a:lvl9pPr>
          </a:lstStyle>
          <a:p>
            <a:pPr lvl="0"/>
            <a:endParaRPr lang="en-US" noProof="0" smtClean="0"/>
          </a:p>
        </p:txBody>
      </p:sp>
      <p:sp>
        <p:nvSpPr>
          <p:cNvPr id="4" name="Text Placeholder 3"/>
          <p:cNvSpPr>
            <a:spLocks noGrp="1"/>
          </p:cNvSpPr>
          <p:nvPr>
            <p:ph type="body" sz="half" idx="2"/>
          </p:nvPr>
        </p:nvSpPr>
        <p:spPr>
          <a:xfrm>
            <a:off x="8459223" y="23688639"/>
            <a:ext cx="25895930" cy="3551325"/>
          </a:xfrm>
        </p:spPr>
        <p:txBody>
          <a:bodyPr/>
          <a:lstStyle>
            <a:lvl1pPr marL="0" indent="0">
              <a:buNone/>
              <a:defRPr sz="1300"/>
            </a:lvl1pPr>
            <a:lvl2pPr marL="437037" indent="0">
              <a:buNone/>
              <a:defRPr sz="1100"/>
            </a:lvl2pPr>
            <a:lvl3pPr marL="874075" indent="0">
              <a:buNone/>
              <a:defRPr sz="1000"/>
            </a:lvl3pPr>
            <a:lvl4pPr marL="1311112" indent="0">
              <a:buNone/>
              <a:defRPr sz="900"/>
            </a:lvl4pPr>
            <a:lvl5pPr marL="1748150" indent="0">
              <a:buNone/>
              <a:defRPr sz="900"/>
            </a:lvl5pPr>
            <a:lvl6pPr marL="2185187" indent="0">
              <a:buNone/>
              <a:defRPr sz="900"/>
            </a:lvl6pPr>
            <a:lvl7pPr marL="2622225" indent="0">
              <a:buNone/>
              <a:defRPr sz="900"/>
            </a:lvl7pPr>
            <a:lvl8pPr marL="3059262" indent="0">
              <a:buNone/>
              <a:defRPr sz="900"/>
            </a:lvl8pPr>
            <a:lvl9pPr marL="34963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10EAA9-8A58-BB4A-B510-E3CF70DF39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5325" y="2690813"/>
            <a:ext cx="36688713" cy="5043487"/>
          </a:xfrm>
          <a:prstGeom prst="rect">
            <a:avLst/>
          </a:prstGeom>
          <a:noFill/>
          <a:ln w="9525">
            <a:noFill/>
            <a:miter lim="800000"/>
            <a:headEnd/>
            <a:tailEnd/>
          </a:ln>
        </p:spPr>
        <p:txBody>
          <a:bodyPr vert="horz" wrap="square" lIns="389584" tIns="194792" rIns="389584" bIns="19479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35325" y="8745538"/>
            <a:ext cx="36688713" cy="18159412"/>
          </a:xfrm>
          <a:prstGeom prst="rect">
            <a:avLst/>
          </a:prstGeom>
          <a:noFill/>
          <a:ln w="9525">
            <a:noFill/>
            <a:miter lim="800000"/>
            <a:headEnd/>
            <a:tailEnd/>
          </a:ln>
        </p:spPr>
        <p:txBody>
          <a:bodyPr vert="horz" wrap="square" lIns="389584" tIns="194792" rIns="389584" bIns="19479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35325" y="27576463"/>
            <a:ext cx="8991600" cy="2017712"/>
          </a:xfrm>
          <a:prstGeom prst="rect">
            <a:avLst/>
          </a:prstGeom>
          <a:noFill/>
          <a:ln w="9525">
            <a:noFill/>
            <a:miter lim="800000"/>
            <a:headEnd/>
            <a:tailEnd/>
          </a:ln>
          <a:effectLst/>
        </p:spPr>
        <p:txBody>
          <a:bodyPr vert="horz" wrap="square" lIns="389584" tIns="194792" rIns="389584" bIns="194792" numCol="1" anchor="t" anchorCtr="0" compatLnSpc="1">
            <a:prstTxWarp prst="textNoShape">
              <a:avLst/>
            </a:prstTxWarp>
          </a:bodyPr>
          <a:lstStyle>
            <a:lvl1pPr>
              <a:defRPr sz="5900">
                <a:latin typeface="Times New Roman" pitchFamily="-112" charset="0"/>
              </a:defRPr>
            </a:lvl1pPr>
          </a:lstStyle>
          <a:p>
            <a:pPr>
              <a:defRPr/>
            </a:pPr>
            <a:endParaRPr lang="en-US"/>
          </a:p>
        </p:txBody>
      </p:sp>
      <p:sp>
        <p:nvSpPr>
          <p:cNvPr id="1029" name="Rectangle 5"/>
          <p:cNvSpPr>
            <a:spLocks noGrp="1" noChangeArrowheads="1"/>
          </p:cNvSpPr>
          <p:nvPr>
            <p:ph type="ftr" sz="quarter" idx="3"/>
          </p:nvPr>
        </p:nvSpPr>
        <p:spPr bwMode="auto">
          <a:xfrm>
            <a:off x="14746288" y="27576463"/>
            <a:ext cx="13666787" cy="2017712"/>
          </a:xfrm>
          <a:prstGeom prst="rect">
            <a:avLst/>
          </a:prstGeom>
          <a:noFill/>
          <a:ln w="9525">
            <a:noFill/>
            <a:miter lim="800000"/>
            <a:headEnd/>
            <a:tailEnd/>
          </a:ln>
          <a:effectLst/>
        </p:spPr>
        <p:txBody>
          <a:bodyPr vert="horz" wrap="square" lIns="389584" tIns="194792" rIns="389584" bIns="194792" numCol="1" anchor="t" anchorCtr="0" compatLnSpc="1">
            <a:prstTxWarp prst="textNoShape">
              <a:avLst/>
            </a:prstTxWarp>
          </a:bodyPr>
          <a:lstStyle>
            <a:lvl1pPr algn="ctr">
              <a:defRPr sz="5900">
                <a:latin typeface="Times New Roman" pitchFamily="-112" charset="0"/>
              </a:defRPr>
            </a:lvl1pPr>
          </a:lstStyle>
          <a:p>
            <a:pPr>
              <a:defRPr/>
            </a:pPr>
            <a:endParaRPr lang="en-US"/>
          </a:p>
        </p:txBody>
      </p:sp>
      <p:sp>
        <p:nvSpPr>
          <p:cNvPr id="1030" name="Rectangle 6"/>
          <p:cNvSpPr>
            <a:spLocks noGrp="1" noChangeArrowheads="1"/>
          </p:cNvSpPr>
          <p:nvPr>
            <p:ph type="sldNum" sz="quarter" idx="4"/>
          </p:nvPr>
        </p:nvSpPr>
        <p:spPr bwMode="auto">
          <a:xfrm>
            <a:off x="30932438" y="27576463"/>
            <a:ext cx="8991600" cy="2017712"/>
          </a:xfrm>
          <a:prstGeom prst="rect">
            <a:avLst/>
          </a:prstGeom>
          <a:noFill/>
          <a:ln w="9525">
            <a:noFill/>
            <a:miter lim="800000"/>
            <a:headEnd/>
            <a:tailEnd/>
          </a:ln>
          <a:effectLst/>
        </p:spPr>
        <p:txBody>
          <a:bodyPr vert="horz" wrap="square" lIns="389584" tIns="194792" rIns="389584" bIns="194792" numCol="1" anchor="t" anchorCtr="0" compatLnSpc="1">
            <a:prstTxWarp prst="textNoShape">
              <a:avLst/>
            </a:prstTxWarp>
          </a:bodyPr>
          <a:lstStyle>
            <a:lvl1pPr algn="r">
              <a:defRPr sz="5900">
                <a:latin typeface="Times New Roman" pitchFamily="-112" charset="0"/>
              </a:defRPr>
            </a:lvl1pPr>
          </a:lstStyle>
          <a:p>
            <a:pPr>
              <a:defRPr/>
            </a:pPr>
            <a:fld id="{655E08C0-55F4-A54A-9E22-8F9EC51363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94138" rtl="0" eaLnBrk="0" fontAlgn="base" hangingPunct="0">
        <a:spcBef>
          <a:spcPct val="0"/>
        </a:spcBef>
        <a:spcAft>
          <a:spcPct val="0"/>
        </a:spcAft>
        <a:defRPr sz="18700">
          <a:solidFill>
            <a:schemeClr val="tx2"/>
          </a:solidFill>
          <a:latin typeface="+mj-lt"/>
          <a:ea typeface="ＭＳ Ｐゴシック" pitchFamily="-112" charset="-128"/>
          <a:cs typeface="ＭＳ Ｐゴシック" pitchFamily="-112" charset="-128"/>
        </a:defRPr>
      </a:lvl1pPr>
      <a:lvl2pPr algn="ctr" defTabSz="3894138" rtl="0" eaLnBrk="0" fontAlgn="base" hangingPunct="0">
        <a:spcBef>
          <a:spcPct val="0"/>
        </a:spcBef>
        <a:spcAft>
          <a:spcPct val="0"/>
        </a:spcAft>
        <a:defRPr sz="18700">
          <a:solidFill>
            <a:schemeClr val="tx2"/>
          </a:solidFill>
          <a:latin typeface="Times New Roman" pitchFamily="-112" charset="0"/>
          <a:ea typeface="ＭＳ Ｐゴシック" pitchFamily="-112" charset="-128"/>
          <a:cs typeface="ＭＳ Ｐゴシック" pitchFamily="-112" charset="-128"/>
        </a:defRPr>
      </a:lvl2pPr>
      <a:lvl3pPr algn="ctr" defTabSz="3894138" rtl="0" eaLnBrk="0" fontAlgn="base" hangingPunct="0">
        <a:spcBef>
          <a:spcPct val="0"/>
        </a:spcBef>
        <a:spcAft>
          <a:spcPct val="0"/>
        </a:spcAft>
        <a:defRPr sz="18700">
          <a:solidFill>
            <a:schemeClr val="tx2"/>
          </a:solidFill>
          <a:latin typeface="Times New Roman" pitchFamily="-112" charset="0"/>
          <a:ea typeface="ＭＳ Ｐゴシック" pitchFamily="-112" charset="-128"/>
          <a:cs typeface="ＭＳ Ｐゴシック" pitchFamily="-112" charset="-128"/>
        </a:defRPr>
      </a:lvl3pPr>
      <a:lvl4pPr algn="ctr" defTabSz="3894138" rtl="0" eaLnBrk="0" fontAlgn="base" hangingPunct="0">
        <a:spcBef>
          <a:spcPct val="0"/>
        </a:spcBef>
        <a:spcAft>
          <a:spcPct val="0"/>
        </a:spcAft>
        <a:defRPr sz="18700">
          <a:solidFill>
            <a:schemeClr val="tx2"/>
          </a:solidFill>
          <a:latin typeface="Times New Roman" pitchFamily="-112" charset="0"/>
          <a:ea typeface="ＭＳ Ｐゴシック" pitchFamily="-112" charset="-128"/>
          <a:cs typeface="ＭＳ Ｐゴシック" pitchFamily="-112" charset="-128"/>
        </a:defRPr>
      </a:lvl4pPr>
      <a:lvl5pPr algn="ctr" defTabSz="3894138" rtl="0" eaLnBrk="0" fontAlgn="base" hangingPunct="0">
        <a:spcBef>
          <a:spcPct val="0"/>
        </a:spcBef>
        <a:spcAft>
          <a:spcPct val="0"/>
        </a:spcAft>
        <a:defRPr sz="18700">
          <a:solidFill>
            <a:schemeClr val="tx2"/>
          </a:solidFill>
          <a:latin typeface="Times New Roman" pitchFamily="-112" charset="0"/>
          <a:ea typeface="ＭＳ Ｐゴシック" pitchFamily="-112" charset="-128"/>
          <a:cs typeface="ＭＳ Ｐゴシック" pitchFamily="-112" charset="-128"/>
        </a:defRPr>
      </a:lvl5pPr>
      <a:lvl6pPr marL="437037" algn="ctr" defTabSz="3895401" rtl="0" fontAlgn="base">
        <a:spcBef>
          <a:spcPct val="0"/>
        </a:spcBef>
        <a:spcAft>
          <a:spcPct val="0"/>
        </a:spcAft>
        <a:defRPr sz="18700">
          <a:solidFill>
            <a:schemeClr val="tx2"/>
          </a:solidFill>
          <a:latin typeface="Times New Roman" pitchFamily="-112" charset="0"/>
        </a:defRPr>
      </a:lvl6pPr>
      <a:lvl7pPr marL="874075" algn="ctr" defTabSz="3895401" rtl="0" fontAlgn="base">
        <a:spcBef>
          <a:spcPct val="0"/>
        </a:spcBef>
        <a:spcAft>
          <a:spcPct val="0"/>
        </a:spcAft>
        <a:defRPr sz="18700">
          <a:solidFill>
            <a:schemeClr val="tx2"/>
          </a:solidFill>
          <a:latin typeface="Times New Roman" pitchFamily="-112" charset="0"/>
        </a:defRPr>
      </a:lvl7pPr>
      <a:lvl8pPr marL="1311112" algn="ctr" defTabSz="3895401" rtl="0" fontAlgn="base">
        <a:spcBef>
          <a:spcPct val="0"/>
        </a:spcBef>
        <a:spcAft>
          <a:spcPct val="0"/>
        </a:spcAft>
        <a:defRPr sz="18700">
          <a:solidFill>
            <a:schemeClr val="tx2"/>
          </a:solidFill>
          <a:latin typeface="Times New Roman" pitchFamily="-112" charset="0"/>
        </a:defRPr>
      </a:lvl8pPr>
      <a:lvl9pPr marL="1748150" algn="ctr" defTabSz="3895401" rtl="0" fontAlgn="base">
        <a:spcBef>
          <a:spcPct val="0"/>
        </a:spcBef>
        <a:spcAft>
          <a:spcPct val="0"/>
        </a:spcAft>
        <a:defRPr sz="18700">
          <a:solidFill>
            <a:schemeClr val="tx2"/>
          </a:solidFill>
          <a:latin typeface="Times New Roman" pitchFamily="-112" charset="0"/>
        </a:defRPr>
      </a:lvl9pPr>
    </p:titleStyle>
    <p:bodyStyle>
      <a:lvl1pPr marL="1460500" indent="-1460500" algn="l" defTabSz="3894138" rtl="0" eaLnBrk="0" fontAlgn="base" hangingPunct="0">
        <a:spcBef>
          <a:spcPct val="20000"/>
        </a:spcBef>
        <a:spcAft>
          <a:spcPct val="0"/>
        </a:spcAft>
        <a:buChar char="•"/>
        <a:defRPr sz="13700">
          <a:solidFill>
            <a:schemeClr val="tx1"/>
          </a:solidFill>
          <a:latin typeface="+mn-lt"/>
          <a:ea typeface="ＭＳ Ｐゴシック" pitchFamily="-112" charset="-128"/>
          <a:cs typeface="ＭＳ Ｐゴシック" pitchFamily="-112" charset="-128"/>
        </a:defRPr>
      </a:lvl1pPr>
      <a:lvl2pPr marL="3165475" indent="-1216025" algn="l" defTabSz="3894138" rtl="0" eaLnBrk="0" fontAlgn="base" hangingPunct="0">
        <a:spcBef>
          <a:spcPct val="20000"/>
        </a:spcBef>
        <a:spcAft>
          <a:spcPct val="0"/>
        </a:spcAft>
        <a:buChar char="–"/>
        <a:defRPr sz="11900">
          <a:solidFill>
            <a:schemeClr val="tx1"/>
          </a:solidFill>
          <a:latin typeface="+mn-lt"/>
          <a:ea typeface="ＭＳ Ｐゴシック" pitchFamily="-112" charset="-128"/>
        </a:defRPr>
      </a:lvl2pPr>
      <a:lvl3pPr marL="4868863" indent="-973138" algn="l" defTabSz="3894138" rtl="0" eaLnBrk="0" fontAlgn="base" hangingPunct="0">
        <a:spcBef>
          <a:spcPct val="20000"/>
        </a:spcBef>
        <a:spcAft>
          <a:spcPct val="0"/>
        </a:spcAft>
        <a:buChar char="•"/>
        <a:defRPr sz="10200">
          <a:solidFill>
            <a:schemeClr val="tx1"/>
          </a:solidFill>
          <a:latin typeface="+mn-lt"/>
          <a:ea typeface="ＭＳ Ｐゴシック" pitchFamily="-112" charset="-128"/>
        </a:defRPr>
      </a:lvl3pPr>
      <a:lvl4pPr marL="6816725" indent="-973138" algn="l" defTabSz="3894138" rtl="0" eaLnBrk="0" fontAlgn="base" hangingPunct="0">
        <a:spcBef>
          <a:spcPct val="20000"/>
        </a:spcBef>
        <a:spcAft>
          <a:spcPct val="0"/>
        </a:spcAft>
        <a:buChar char="–"/>
        <a:defRPr sz="8500">
          <a:solidFill>
            <a:schemeClr val="tx1"/>
          </a:solidFill>
          <a:latin typeface="+mn-lt"/>
          <a:ea typeface="ＭＳ Ｐゴシック" pitchFamily="-112" charset="-128"/>
        </a:defRPr>
      </a:lvl4pPr>
      <a:lvl5pPr marL="8764588" indent="-971550" algn="l" defTabSz="3894138" rtl="0" eaLnBrk="0" fontAlgn="base" hangingPunct="0">
        <a:spcBef>
          <a:spcPct val="20000"/>
        </a:spcBef>
        <a:spcAft>
          <a:spcPct val="0"/>
        </a:spcAft>
        <a:buChar char="»"/>
        <a:defRPr sz="8500">
          <a:solidFill>
            <a:schemeClr val="tx1"/>
          </a:solidFill>
          <a:latin typeface="+mn-lt"/>
          <a:ea typeface="ＭＳ Ｐゴシック" pitchFamily="-112" charset="-128"/>
        </a:defRPr>
      </a:lvl5pPr>
      <a:lvl6pPr marL="9202067" indent="-972712" algn="l" defTabSz="3895401" rtl="0" fontAlgn="base">
        <a:spcBef>
          <a:spcPct val="20000"/>
        </a:spcBef>
        <a:spcAft>
          <a:spcPct val="0"/>
        </a:spcAft>
        <a:buChar char="»"/>
        <a:defRPr sz="8500">
          <a:solidFill>
            <a:schemeClr val="tx1"/>
          </a:solidFill>
          <a:latin typeface="+mn-lt"/>
          <a:ea typeface="ＭＳ Ｐゴシック" pitchFamily="-112" charset="-128"/>
        </a:defRPr>
      </a:lvl6pPr>
      <a:lvl7pPr marL="9639104" indent="-972712" algn="l" defTabSz="3895401" rtl="0" fontAlgn="base">
        <a:spcBef>
          <a:spcPct val="20000"/>
        </a:spcBef>
        <a:spcAft>
          <a:spcPct val="0"/>
        </a:spcAft>
        <a:buChar char="»"/>
        <a:defRPr sz="8500">
          <a:solidFill>
            <a:schemeClr val="tx1"/>
          </a:solidFill>
          <a:latin typeface="+mn-lt"/>
          <a:ea typeface="ＭＳ Ｐゴシック" pitchFamily="-112" charset="-128"/>
        </a:defRPr>
      </a:lvl7pPr>
      <a:lvl8pPr marL="10076142" indent="-972712" algn="l" defTabSz="3895401" rtl="0" fontAlgn="base">
        <a:spcBef>
          <a:spcPct val="20000"/>
        </a:spcBef>
        <a:spcAft>
          <a:spcPct val="0"/>
        </a:spcAft>
        <a:buChar char="»"/>
        <a:defRPr sz="8500">
          <a:solidFill>
            <a:schemeClr val="tx1"/>
          </a:solidFill>
          <a:latin typeface="+mn-lt"/>
          <a:ea typeface="ＭＳ Ｐゴシック" pitchFamily="-112" charset="-128"/>
        </a:defRPr>
      </a:lvl8pPr>
      <a:lvl9pPr marL="10513179" indent="-972712" algn="l" defTabSz="3895401" rtl="0" fontAlgn="base">
        <a:spcBef>
          <a:spcPct val="20000"/>
        </a:spcBef>
        <a:spcAft>
          <a:spcPct val="0"/>
        </a:spcAft>
        <a:buChar char="»"/>
        <a:defRPr sz="8500">
          <a:solidFill>
            <a:schemeClr val="tx1"/>
          </a:solidFill>
          <a:latin typeface="+mn-lt"/>
          <a:ea typeface="ＭＳ Ｐゴシック" pitchFamily="-112" charset="-128"/>
        </a:defRPr>
      </a:lvl9pPr>
    </p:bodyStyle>
    <p:otherStyle>
      <a:defPPr>
        <a:defRPr lang="en-US"/>
      </a:defPPr>
      <a:lvl1pPr marL="0" algn="l" defTabSz="437037" rtl="0" eaLnBrk="1" latinLnBrk="0" hangingPunct="1">
        <a:defRPr sz="1700" kern="1200">
          <a:solidFill>
            <a:schemeClr val="tx1"/>
          </a:solidFill>
          <a:latin typeface="+mn-lt"/>
          <a:ea typeface="+mn-ea"/>
          <a:cs typeface="+mn-cs"/>
        </a:defRPr>
      </a:lvl1pPr>
      <a:lvl2pPr marL="437037" algn="l" defTabSz="437037" rtl="0" eaLnBrk="1" latinLnBrk="0" hangingPunct="1">
        <a:defRPr sz="1700" kern="1200">
          <a:solidFill>
            <a:schemeClr val="tx1"/>
          </a:solidFill>
          <a:latin typeface="+mn-lt"/>
          <a:ea typeface="+mn-ea"/>
          <a:cs typeface="+mn-cs"/>
        </a:defRPr>
      </a:lvl2pPr>
      <a:lvl3pPr marL="874075" algn="l" defTabSz="437037" rtl="0" eaLnBrk="1" latinLnBrk="0" hangingPunct="1">
        <a:defRPr sz="1700" kern="1200">
          <a:solidFill>
            <a:schemeClr val="tx1"/>
          </a:solidFill>
          <a:latin typeface="+mn-lt"/>
          <a:ea typeface="+mn-ea"/>
          <a:cs typeface="+mn-cs"/>
        </a:defRPr>
      </a:lvl3pPr>
      <a:lvl4pPr marL="1311112" algn="l" defTabSz="437037" rtl="0" eaLnBrk="1" latinLnBrk="0" hangingPunct="1">
        <a:defRPr sz="1700" kern="1200">
          <a:solidFill>
            <a:schemeClr val="tx1"/>
          </a:solidFill>
          <a:latin typeface="+mn-lt"/>
          <a:ea typeface="+mn-ea"/>
          <a:cs typeface="+mn-cs"/>
        </a:defRPr>
      </a:lvl4pPr>
      <a:lvl5pPr marL="1748150" algn="l" defTabSz="437037" rtl="0" eaLnBrk="1" latinLnBrk="0" hangingPunct="1">
        <a:defRPr sz="1700" kern="1200">
          <a:solidFill>
            <a:schemeClr val="tx1"/>
          </a:solidFill>
          <a:latin typeface="+mn-lt"/>
          <a:ea typeface="+mn-ea"/>
          <a:cs typeface="+mn-cs"/>
        </a:defRPr>
      </a:lvl5pPr>
      <a:lvl6pPr marL="2185187" algn="l" defTabSz="437037" rtl="0" eaLnBrk="1" latinLnBrk="0" hangingPunct="1">
        <a:defRPr sz="1700" kern="1200">
          <a:solidFill>
            <a:schemeClr val="tx1"/>
          </a:solidFill>
          <a:latin typeface="+mn-lt"/>
          <a:ea typeface="+mn-ea"/>
          <a:cs typeface="+mn-cs"/>
        </a:defRPr>
      </a:lvl6pPr>
      <a:lvl7pPr marL="2622225" algn="l" defTabSz="437037" rtl="0" eaLnBrk="1" latinLnBrk="0" hangingPunct="1">
        <a:defRPr sz="1700" kern="1200">
          <a:solidFill>
            <a:schemeClr val="tx1"/>
          </a:solidFill>
          <a:latin typeface="+mn-lt"/>
          <a:ea typeface="+mn-ea"/>
          <a:cs typeface="+mn-cs"/>
        </a:defRPr>
      </a:lvl7pPr>
      <a:lvl8pPr marL="3059262" algn="l" defTabSz="437037" rtl="0" eaLnBrk="1" latinLnBrk="0" hangingPunct="1">
        <a:defRPr sz="1700" kern="1200">
          <a:solidFill>
            <a:schemeClr val="tx1"/>
          </a:solidFill>
          <a:latin typeface="+mn-lt"/>
          <a:ea typeface="+mn-ea"/>
          <a:cs typeface="+mn-cs"/>
        </a:defRPr>
      </a:lvl8pPr>
      <a:lvl9pPr marL="3496300" algn="l" defTabSz="437037"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chart" Target="../charts/chart3.xml"/><Relationship Id="rId5" Type="http://schemas.openxmlformats.org/officeDocument/2006/relationships/image" Target="../media/image2.png"/><Relationship Id="rId10" Type="http://schemas.openxmlformats.org/officeDocument/2006/relationships/chart" Target="../charts/chart2.xml"/><Relationship Id="rId4" Type="http://schemas.openxmlformats.org/officeDocument/2006/relationships/image" Target="../media/image1.emf"/><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 name="TextBox 160"/>
          <p:cNvSpPr txBox="1">
            <a:spLocks noChangeArrowheads="1"/>
          </p:cNvSpPr>
          <p:nvPr/>
        </p:nvSpPr>
        <p:spPr bwMode="auto">
          <a:xfrm>
            <a:off x="673768" y="6410304"/>
            <a:ext cx="13550232" cy="9050715"/>
          </a:xfrm>
          <a:prstGeom prst="rect">
            <a:avLst/>
          </a:prstGeom>
          <a:noFill/>
          <a:ln w="9525">
            <a:noFill/>
            <a:miter lim="800000"/>
            <a:headEnd/>
            <a:tailEnd/>
          </a:ln>
        </p:spPr>
        <p:txBody>
          <a:bodyPr wrap="square" lIns="87407" tIns="43704" rIns="87407" bIns="43704">
            <a:prstTxWarp prst="textNoShape">
              <a:avLst/>
            </a:prstTxWarp>
            <a:spAutoFit/>
          </a:bodyPr>
          <a:lstStyle/>
          <a:p>
            <a:pPr>
              <a:spcBef>
                <a:spcPct val="20000"/>
              </a:spcBef>
              <a:buFontTx/>
              <a:buChar char="•"/>
            </a:pPr>
            <a:r>
              <a:rPr lang="en-US" sz="2600" dirty="0" smtClean="0">
                <a:latin typeface="+mj-lt"/>
              </a:rPr>
              <a:t> Direct observation of students remains the gold standard in diagnosis, assessment, and treatment for children with autism (ASD) and related developmental disabilities (</a:t>
            </a:r>
            <a:r>
              <a:rPr lang="en-US" sz="2600" dirty="0" err="1" smtClean="0">
                <a:latin typeface="+mj-lt"/>
              </a:rPr>
              <a:t>Flilpek</a:t>
            </a:r>
            <a:r>
              <a:rPr lang="en-US" sz="2600" dirty="0" smtClean="0">
                <a:latin typeface="+mj-lt"/>
              </a:rPr>
              <a:t> et al., 1999).</a:t>
            </a:r>
          </a:p>
          <a:p>
            <a:pPr>
              <a:spcBef>
                <a:spcPct val="20000"/>
              </a:spcBef>
            </a:pPr>
            <a:endParaRPr lang="en-US" sz="2600" dirty="0" smtClean="0">
              <a:latin typeface="+mj-lt"/>
            </a:endParaRPr>
          </a:p>
          <a:p>
            <a:pPr>
              <a:spcBef>
                <a:spcPct val="20000"/>
              </a:spcBef>
              <a:buFontTx/>
              <a:buChar char="•"/>
            </a:pPr>
            <a:r>
              <a:rPr lang="en-US" sz="2600" dirty="0" smtClean="0">
                <a:latin typeface="+mj-lt"/>
              </a:rPr>
              <a:t> In poor </a:t>
            </a:r>
            <a:r>
              <a:rPr lang="en-US" sz="2600" dirty="0">
                <a:latin typeface="+mj-lt"/>
              </a:rPr>
              <a:t>and rural communities, care of children with ASD is marked by lack of access to </a:t>
            </a:r>
            <a:r>
              <a:rPr lang="en-US" sz="2600" dirty="0" smtClean="0">
                <a:latin typeface="+mj-lt"/>
              </a:rPr>
              <a:t>expertise professionals (Marcin et al., 2004).  Even </a:t>
            </a:r>
            <a:r>
              <a:rPr lang="en-US" sz="2600" dirty="0">
                <a:latin typeface="+mj-lt"/>
              </a:rPr>
              <a:t>in urban </a:t>
            </a:r>
            <a:r>
              <a:rPr lang="en-US" sz="2600" dirty="0" smtClean="0">
                <a:latin typeface="+mj-lt"/>
              </a:rPr>
              <a:t>communities, </a:t>
            </a:r>
            <a:r>
              <a:rPr lang="en-US" sz="2600" dirty="0">
                <a:latin typeface="+mj-lt"/>
              </a:rPr>
              <a:t>timely access to diagnostic and intervention services is often hampered by long waiting lists at centers and clinics </a:t>
            </a:r>
            <a:r>
              <a:rPr lang="en-US" sz="2600" dirty="0" smtClean="0">
                <a:latin typeface="+mj-lt"/>
              </a:rPr>
              <a:t>(Hayden, 2011).</a:t>
            </a:r>
          </a:p>
          <a:p>
            <a:pPr>
              <a:spcBef>
                <a:spcPct val="20000"/>
              </a:spcBef>
            </a:pPr>
            <a:endParaRPr lang="en-US" sz="2600" dirty="0">
              <a:latin typeface="+mj-lt"/>
            </a:endParaRPr>
          </a:p>
          <a:p>
            <a:pPr>
              <a:spcBef>
                <a:spcPct val="20000"/>
              </a:spcBef>
              <a:buFontTx/>
              <a:buChar char="•"/>
            </a:pPr>
            <a:r>
              <a:rPr lang="en-US" sz="2600" dirty="0" smtClean="0">
                <a:latin typeface="+mj-lt"/>
              </a:rPr>
              <a:t> Despite </a:t>
            </a:r>
            <a:r>
              <a:rPr lang="en-US" sz="2600" dirty="0">
                <a:latin typeface="+mj-lt"/>
              </a:rPr>
              <a:t>growing recognition of the potential for </a:t>
            </a:r>
            <a:r>
              <a:rPr lang="en-US" sz="2600" dirty="0" smtClean="0">
                <a:latin typeface="+mj-lt"/>
              </a:rPr>
              <a:t>Behavior Imaging </a:t>
            </a:r>
            <a:r>
              <a:rPr lang="en-US" sz="2600" dirty="0">
                <a:latin typeface="+mj-lt"/>
              </a:rPr>
              <a:t>to improve access to care for individuals with </a:t>
            </a:r>
            <a:r>
              <a:rPr lang="en-US" sz="2600" dirty="0" smtClean="0">
                <a:latin typeface="+mj-lt"/>
              </a:rPr>
              <a:t>ASD, </a:t>
            </a:r>
            <a:r>
              <a:rPr lang="en-US" sz="2600" dirty="0">
                <a:latin typeface="+mj-lt"/>
              </a:rPr>
              <a:t>few peer-reviewed evaluations of </a:t>
            </a:r>
            <a:r>
              <a:rPr lang="en-US" sz="2600" dirty="0" smtClean="0">
                <a:latin typeface="+mj-lt"/>
              </a:rPr>
              <a:t>this kind of </a:t>
            </a:r>
            <a:r>
              <a:rPr lang="en-US" sz="2600" dirty="0" err="1" smtClean="0">
                <a:latin typeface="+mj-lt"/>
              </a:rPr>
              <a:t>telehealth</a:t>
            </a:r>
            <a:r>
              <a:rPr lang="en-US" sz="2600" dirty="0" smtClean="0">
                <a:latin typeface="+mj-lt"/>
              </a:rPr>
              <a:t> applied </a:t>
            </a:r>
            <a:r>
              <a:rPr lang="en-US" sz="2600" dirty="0">
                <a:latin typeface="+mj-lt"/>
              </a:rPr>
              <a:t>to </a:t>
            </a:r>
            <a:r>
              <a:rPr lang="en-US" sz="2600" dirty="0" smtClean="0">
                <a:latin typeface="+mj-lt"/>
              </a:rPr>
              <a:t>ASD </a:t>
            </a:r>
            <a:r>
              <a:rPr lang="en-US" sz="2600" dirty="0">
                <a:latin typeface="+mj-lt"/>
              </a:rPr>
              <a:t>have been published </a:t>
            </a:r>
            <a:r>
              <a:rPr lang="en-US" sz="2600" dirty="0" smtClean="0">
                <a:latin typeface="+mj-lt"/>
              </a:rPr>
              <a:t>(Gallagher, 2004).  Additional information is needed in a number of areas including:</a:t>
            </a:r>
          </a:p>
          <a:p>
            <a:pPr marL="893763" lvl="1" indent="-457200">
              <a:spcBef>
                <a:spcPct val="20000"/>
              </a:spcBef>
              <a:buFont typeface="Courier New" panose="02070309020205020404" pitchFamily="49" charset="0"/>
              <a:buChar char="o"/>
            </a:pPr>
            <a:r>
              <a:rPr lang="en-US" sz="2600" dirty="0" smtClean="0">
                <a:latin typeface="+mj-lt"/>
              </a:rPr>
              <a:t>Better sense of technology requirements for assessment and treatment procedures</a:t>
            </a:r>
          </a:p>
          <a:p>
            <a:pPr marL="893763" lvl="1" indent="-457200">
              <a:spcBef>
                <a:spcPct val="20000"/>
              </a:spcBef>
              <a:buFont typeface="Courier New" panose="02070309020205020404" pitchFamily="49" charset="0"/>
              <a:buChar char="o"/>
            </a:pPr>
            <a:r>
              <a:rPr lang="en-US" sz="2600" dirty="0" smtClean="0">
                <a:latin typeface="+mj-lt"/>
              </a:rPr>
              <a:t>Comparison of services </a:t>
            </a:r>
            <a:r>
              <a:rPr lang="en-US" sz="2600" dirty="0">
                <a:latin typeface="+mj-lt"/>
              </a:rPr>
              <a:t>delivered via </a:t>
            </a:r>
            <a:r>
              <a:rPr lang="en-US" sz="2600" dirty="0" smtClean="0">
                <a:latin typeface="+mj-lt"/>
              </a:rPr>
              <a:t>Behavior Imaging vs. traditional in-person services</a:t>
            </a:r>
          </a:p>
          <a:p>
            <a:pPr marL="893763" lvl="1" indent="-457200">
              <a:spcBef>
                <a:spcPct val="20000"/>
              </a:spcBef>
              <a:buFont typeface="Courier New" panose="02070309020205020404" pitchFamily="49" charset="0"/>
              <a:buChar char="o"/>
            </a:pPr>
            <a:r>
              <a:rPr lang="en-US" sz="2600" dirty="0" smtClean="0">
                <a:latin typeface="+mj-lt"/>
              </a:rPr>
              <a:t>The clinical efficacy and cost-benefit of using Behavior Imaging in the school setting</a:t>
            </a:r>
            <a:endParaRPr lang="en-US" sz="2600" dirty="0">
              <a:latin typeface="+mj-lt"/>
            </a:endParaRPr>
          </a:p>
          <a:p>
            <a:pPr>
              <a:spcBef>
                <a:spcPct val="20000"/>
              </a:spcBef>
            </a:pPr>
            <a:endParaRPr lang="en-US" sz="2600" dirty="0" smtClean="0">
              <a:latin typeface="+mj-lt"/>
            </a:endParaRPr>
          </a:p>
          <a:p>
            <a:pPr>
              <a:spcBef>
                <a:spcPct val="20000"/>
              </a:spcBef>
            </a:pPr>
            <a:r>
              <a:rPr lang="en-US" sz="2600" u="sng" dirty="0" smtClean="0">
                <a:latin typeface="+mj-lt"/>
              </a:rPr>
              <a:t>Purpose of Current Study:</a:t>
            </a:r>
          </a:p>
          <a:p>
            <a:pPr>
              <a:spcBef>
                <a:spcPct val="20000"/>
              </a:spcBef>
              <a:buFontTx/>
              <a:buChar char="•"/>
            </a:pPr>
            <a:r>
              <a:rPr lang="en-US" sz="2600" dirty="0" smtClean="0">
                <a:latin typeface="+mj-lt"/>
              </a:rPr>
              <a:t>To determine the efficacy of using web-based video recording technology to conduct functional behavioral assessments (FBA’s) in the schools for children with ASD or related disorders.  </a:t>
            </a:r>
          </a:p>
          <a:p>
            <a:pPr>
              <a:spcBef>
                <a:spcPct val="20000"/>
              </a:spcBef>
            </a:pPr>
            <a:endParaRPr lang="en-US" sz="2600" dirty="0" smtClean="0">
              <a:latin typeface="+mj-lt"/>
            </a:endParaRPr>
          </a:p>
          <a:p>
            <a:pPr>
              <a:spcBef>
                <a:spcPct val="20000"/>
              </a:spcBef>
              <a:buFontTx/>
              <a:buChar char="•"/>
            </a:pPr>
            <a:r>
              <a:rPr lang="en-US" sz="2600" dirty="0" smtClean="0">
                <a:latin typeface="+mj-lt"/>
              </a:rPr>
              <a:t>Explore the cost-benefit (i.e., time and money) of using Behavior Imaging for FBA’s in the schools when compared to archival records of FBA’s conducted in person (i.e., traditional approach).</a:t>
            </a:r>
          </a:p>
        </p:txBody>
      </p:sp>
      <p:sp>
        <p:nvSpPr>
          <p:cNvPr id="73" name="Text Box 7"/>
          <p:cNvSpPr txBox="1">
            <a:spLocks noChangeArrowheads="1"/>
          </p:cNvSpPr>
          <p:nvPr/>
        </p:nvSpPr>
        <p:spPr bwMode="auto">
          <a:xfrm>
            <a:off x="216568" y="16980625"/>
            <a:ext cx="12884728" cy="12360614"/>
          </a:xfrm>
          <a:prstGeom prst="rect">
            <a:avLst/>
          </a:prstGeom>
          <a:noFill/>
          <a:ln w="12700">
            <a:noFill/>
            <a:miter lim="800000"/>
            <a:headEnd/>
            <a:tailEnd/>
          </a:ln>
        </p:spPr>
        <p:txBody>
          <a:bodyPr lIns="874075" tIns="611852" rIns="874075" bIns="874075">
            <a:prstTxWarp prst="textNoShape">
              <a:avLst/>
            </a:prstTxWarp>
          </a:bodyPr>
          <a:lstStyle/>
          <a:p>
            <a:pPr>
              <a:lnSpc>
                <a:spcPct val="50000"/>
              </a:lnSpc>
              <a:spcBef>
                <a:spcPct val="50000"/>
              </a:spcBef>
              <a:tabLst>
                <a:tab pos="477838" algn="l"/>
              </a:tabLst>
            </a:pPr>
            <a:endParaRPr lang="en-US" sz="4200" b="1" dirty="0">
              <a:solidFill>
                <a:srgbClr val="0000FF"/>
              </a:solidFill>
              <a:latin typeface="Helvetica"/>
              <a:ea typeface="Arial" charset="0"/>
              <a:cs typeface="Helvetica"/>
            </a:endParaRPr>
          </a:p>
        </p:txBody>
      </p:sp>
      <p:sp>
        <p:nvSpPr>
          <p:cNvPr id="88" name="TextBox 87"/>
          <p:cNvSpPr txBox="1"/>
          <p:nvPr/>
        </p:nvSpPr>
        <p:spPr>
          <a:xfrm>
            <a:off x="216566" y="16980625"/>
            <a:ext cx="13904881" cy="13255937"/>
          </a:xfrm>
          <a:prstGeom prst="rect">
            <a:avLst/>
          </a:prstGeom>
          <a:noFill/>
        </p:spPr>
        <p:txBody>
          <a:bodyPr wrap="square" rtlCol="0">
            <a:spAutoFit/>
          </a:bodyPr>
          <a:lstStyle/>
          <a:p>
            <a:pPr defTabSz="1025525" eaLnBrk="0" hangingPunct="0">
              <a:lnSpc>
                <a:spcPct val="90000"/>
              </a:lnSpc>
              <a:spcBef>
                <a:spcPct val="20000"/>
              </a:spcBef>
              <a:defRPr/>
            </a:pPr>
            <a:r>
              <a:rPr lang="en-US" sz="2600" u="sng" dirty="0" smtClean="0">
                <a:latin typeface="+mj-lt"/>
                <a:cs typeface="Arial" pitchFamily="34" charset="0"/>
              </a:rPr>
              <a:t>Participants &amp; Setting: </a:t>
            </a:r>
          </a:p>
          <a:p>
            <a:pPr marL="152400" indent="-152400" defTabSz="1025525" eaLnBrk="0" hangingPunct="0">
              <a:lnSpc>
                <a:spcPct val="90000"/>
              </a:lnSpc>
              <a:spcBef>
                <a:spcPct val="20000"/>
              </a:spcBef>
              <a:buFontTx/>
              <a:buChar char="•"/>
              <a:defRPr/>
            </a:pPr>
            <a:r>
              <a:rPr lang="en-US" sz="2600" dirty="0" smtClean="0">
                <a:latin typeface="+mj-lt"/>
                <a:cs typeface="Arial" pitchFamily="34" charset="0"/>
              </a:rPr>
              <a:t>Five students (ages 7-13) and their respected teachers (4 special education instructors) completed all steps of the assessment. A total of 9 schools completed the initial consent but 4 participating schools dropped (e.g., student moved, technology issues by teacher, no teacher follow through)</a:t>
            </a:r>
          </a:p>
          <a:p>
            <a:pPr marL="8937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Students varied in Special Education ruling (ASD, OHI, MOID)</a:t>
            </a:r>
          </a:p>
          <a:p>
            <a:pPr marL="8937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All students were in either self contained or ASD based classrooms</a:t>
            </a:r>
          </a:p>
          <a:p>
            <a:pPr marL="173038" indent="-173038" defTabSz="1025525" eaLnBrk="0" hangingPunct="0">
              <a:lnSpc>
                <a:spcPct val="90000"/>
              </a:lnSpc>
              <a:spcBef>
                <a:spcPct val="20000"/>
              </a:spcBef>
              <a:buFontTx/>
              <a:buChar char="•"/>
              <a:defRPr/>
            </a:pPr>
            <a:endParaRPr lang="en-US" sz="2600" dirty="0" smtClean="0">
              <a:latin typeface="+mj-lt"/>
              <a:cs typeface="Arial" pitchFamily="34" charset="0"/>
            </a:endParaRPr>
          </a:p>
          <a:p>
            <a:pPr marL="173038" indent="-173038" defTabSz="1025525" eaLnBrk="0" hangingPunct="0">
              <a:lnSpc>
                <a:spcPct val="90000"/>
              </a:lnSpc>
              <a:spcBef>
                <a:spcPct val="20000"/>
              </a:spcBef>
              <a:buFontTx/>
              <a:buChar char="•"/>
              <a:defRPr/>
            </a:pPr>
            <a:r>
              <a:rPr lang="en-US" sz="2600" dirty="0" smtClean="0">
                <a:latin typeface="+mj-lt"/>
                <a:cs typeface="Arial" pitchFamily="34" charset="0"/>
              </a:rPr>
              <a:t>Two consultants (1 PhD, 1 BCBA) served as the clinician who completed all clinical duties necessary for development of FBA report.</a:t>
            </a:r>
          </a:p>
          <a:p>
            <a:pPr marL="76200" defTabSz="1025525" eaLnBrk="0" hangingPunct="0">
              <a:lnSpc>
                <a:spcPct val="90000"/>
              </a:lnSpc>
              <a:spcBef>
                <a:spcPct val="20000"/>
              </a:spcBef>
              <a:defRPr/>
            </a:pPr>
            <a:endParaRPr lang="en-US" sz="2600" dirty="0" smtClean="0">
              <a:latin typeface="+mj-lt"/>
              <a:cs typeface="Arial" pitchFamily="34" charset="0"/>
            </a:endParaRPr>
          </a:p>
          <a:p>
            <a:pPr marL="76200" defTabSz="1025525" eaLnBrk="0" hangingPunct="0">
              <a:lnSpc>
                <a:spcPct val="90000"/>
              </a:lnSpc>
              <a:spcBef>
                <a:spcPct val="20000"/>
              </a:spcBef>
              <a:defRPr/>
            </a:pPr>
            <a:r>
              <a:rPr lang="en-US" sz="2600" u="sng" dirty="0" smtClean="0">
                <a:latin typeface="+mj-lt"/>
                <a:cs typeface="Arial" pitchFamily="34" charset="0"/>
              </a:rPr>
              <a:t>Procedures</a:t>
            </a:r>
          </a:p>
          <a:p>
            <a:pPr marL="533400" indent="-457200" defTabSz="1025525" eaLnBrk="0" hangingPunct="0">
              <a:lnSpc>
                <a:spcPct val="90000"/>
              </a:lnSpc>
              <a:spcBef>
                <a:spcPct val="20000"/>
              </a:spcBef>
              <a:buFont typeface="Arial" panose="020B0604020202020204" pitchFamily="34" charset="0"/>
              <a:buChar char="•"/>
              <a:defRPr/>
            </a:pPr>
            <a:r>
              <a:rPr lang="en-US" sz="2600" i="1" dirty="0" smtClean="0">
                <a:latin typeface="+mj-lt"/>
                <a:cs typeface="Arial" pitchFamily="34" charset="0"/>
              </a:rPr>
              <a:t>Video Training and Equipment Use</a:t>
            </a:r>
            <a:r>
              <a:rPr lang="en-US" sz="2600" dirty="0" smtClean="0">
                <a:latin typeface="+mj-lt"/>
                <a:cs typeface="Arial" pitchFamily="34" charset="0"/>
              </a:rPr>
              <a:t>:  </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a:latin typeface="+mj-lt"/>
                <a:cs typeface="Arial" pitchFamily="34" charset="0"/>
              </a:rPr>
              <a:t>T</a:t>
            </a:r>
            <a:r>
              <a:rPr lang="en-US" sz="2600" dirty="0" smtClean="0">
                <a:latin typeface="+mj-lt"/>
                <a:cs typeface="Arial" pitchFamily="34" charset="0"/>
              </a:rPr>
              <a:t>eachers were sent Behavior Imaging equipment (on smartphone) and </a:t>
            </a:r>
          </a:p>
          <a:p>
            <a:pPr marL="512763" lvl="1" indent="0" defTabSz="1025525" eaLnBrk="0" hangingPunct="0">
              <a:lnSpc>
                <a:spcPct val="90000"/>
              </a:lnSpc>
              <a:spcBef>
                <a:spcPct val="20000"/>
              </a:spcBef>
              <a:defRPr/>
            </a:pPr>
            <a:r>
              <a:rPr lang="en-US" sz="2600" dirty="0">
                <a:latin typeface="+mj-lt"/>
                <a:cs typeface="Arial" pitchFamily="34" charset="0"/>
              </a:rPr>
              <a:t> </a:t>
            </a:r>
            <a:r>
              <a:rPr lang="en-US" sz="2600" dirty="0" smtClean="0">
                <a:latin typeface="+mj-lt"/>
                <a:cs typeface="Arial" pitchFamily="34" charset="0"/>
              </a:rPr>
              <a:t>     received 30-60 min training via videoconference technology</a:t>
            </a:r>
          </a:p>
          <a:p>
            <a:pPr marL="512763" lvl="1" indent="0" defTabSz="1025525" eaLnBrk="0" hangingPunct="0">
              <a:lnSpc>
                <a:spcPct val="90000"/>
              </a:lnSpc>
              <a:spcBef>
                <a:spcPct val="20000"/>
              </a:spcBef>
              <a:defRPr/>
            </a:pPr>
            <a:endParaRPr lang="en-US" sz="2600" dirty="0" smtClean="0">
              <a:latin typeface="+mj-lt"/>
              <a:cs typeface="Arial" pitchFamily="34" charset="0"/>
            </a:endParaRPr>
          </a:p>
          <a:p>
            <a:pPr marL="533400" indent="-457200" defTabSz="1025525" eaLnBrk="0" hangingPunct="0">
              <a:lnSpc>
                <a:spcPct val="90000"/>
              </a:lnSpc>
              <a:spcBef>
                <a:spcPct val="20000"/>
              </a:spcBef>
              <a:buFont typeface="Arial" panose="020B0604020202020204" pitchFamily="34" charset="0"/>
              <a:buChar char="•"/>
              <a:defRPr/>
            </a:pPr>
            <a:r>
              <a:rPr lang="en-US" sz="2600" i="1" dirty="0" smtClean="0">
                <a:latin typeface="+mj-lt"/>
                <a:cs typeface="Arial" pitchFamily="34" charset="0"/>
              </a:rPr>
              <a:t>Functional Behavioral Assessment</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Clinicians conducted initial interview to review target </a:t>
            </a:r>
          </a:p>
          <a:p>
            <a:pPr marL="512763" lvl="1" indent="0" defTabSz="1025525" eaLnBrk="0" hangingPunct="0">
              <a:lnSpc>
                <a:spcPct val="90000"/>
              </a:lnSpc>
              <a:spcBef>
                <a:spcPct val="20000"/>
              </a:spcBef>
              <a:defRPr/>
            </a:pPr>
            <a:r>
              <a:rPr lang="en-US" sz="2600" dirty="0" smtClean="0">
                <a:latin typeface="+mj-lt"/>
                <a:cs typeface="Arial" pitchFamily="34" charset="0"/>
              </a:rPr>
              <a:t>	problem behaviors and type of videos to record</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Teachers recorded video of target problem behaviors </a:t>
            </a:r>
          </a:p>
          <a:p>
            <a:pPr marL="512763" lvl="1" indent="0" defTabSz="1025525" eaLnBrk="0" hangingPunct="0">
              <a:lnSpc>
                <a:spcPct val="90000"/>
              </a:lnSpc>
              <a:spcBef>
                <a:spcPct val="20000"/>
              </a:spcBef>
              <a:defRPr/>
            </a:pPr>
            <a:r>
              <a:rPr lang="en-US" sz="2600" dirty="0" smtClean="0">
                <a:latin typeface="+mj-lt"/>
                <a:cs typeface="Arial" pitchFamily="34" charset="0"/>
              </a:rPr>
              <a:t>	and uploaded them to Behavior Connect™ website </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Videos were viewed, analyzed, and tagged by clinician.</a:t>
            </a:r>
          </a:p>
          <a:p>
            <a:pPr marL="512763" lvl="1" indent="0" defTabSz="1025525" eaLnBrk="0" hangingPunct="0">
              <a:lnSpc>
                <a:spcPct val="90000"/>
              </a:lnSpc>
              <a:spcBef>
                <a:spcPct val="20000"/>
              </a:spcBef>
              <a:defRPr/>
            </a:pPr>
            <a:r>
              <a:rPr lang="en-US" sz="2600" dirty="0" smtClean="0">
                <a:latin typeface="+mj-lt"/>
                <a:cs typeface="Arial" pitchFamily="34" charset="0"/>
              </a:rPr>
              <a:t>      Interactive website allowed for feedback, labeling of </a:t>
            </a:r>
          </a:p>
          <a:p>
            <a:pPr marL="512763" lvl="1" indent="0" defTabSz="1025525" eaLnBrk="0" hangingPunct="0">
              <a:lnSpc>
                <a:spcPct val="90000"/>
              </a:lnSpc>
              <a:spcBef>
                <a:spcPct val="20000"/>
              </a:spcBef>
              <a:defRPr/>
            </a:pPr>
            <a:r>
              <a:rPr lang="en-US" sz="2600" dirty="0">
                <a:latin typeface="+mj-lt"/>
                <a:cs typeface="Arial" pitchFamily="34" charset="0"/>
              </a:rPr>
              <a:t> </a:t>
            </a:r>
            <a:r>
              <a:rPr lang="en-US" sz="2600" dirty="0" smtClean="0">
                <a:latin typeface="+mj-lt"/>
                <a:cs typeface="Arial" pitchFamily="34" charset="0"/>
              </a:rPr>
              <a:t>     function, and treatment recs between parties</a:t>
            </a:r>
          </a:p>
          <a:p>
            <a:pPr marL="512763" lvl="1" indent="0" defTabSz="1025525" eaLnBrk="0" hangingPunct="0">
              <a:lnSpc>
                <a:spcPct val="90000"/>
              </a:lnSpc>
              <a:spcBef>
                <a:spcPct val="20000"/>
              </a:spcBef>
              <a:defRPr/>
            </a:pPr>
            <a:endParaRPr lang="en-US" sz="2600" dirty="0">
              <a:latin typeface="+mj-lt"/>
              <a:cs typeface="Arial" pitchFamily="34" charset="0"/>
            </a:endParaRPr>
          </a:p>
          <a:p>
            <a:pPr marL="533400" indent="-457200" defTabSz="1025525" eaLnBrk="0" hangingPunct="0">
              <a:lnSpc>
                <a:spcPct val="90000"/>
              </a:lnSpc>
              <a:spcBef>
                <a:spcPct val="20000"/>
              </a:spcBef>
              <a:buFont typeface="Arial" panose="020B0604020202020204" pitchFamily="34" charset="0"/>
              <a:buChar char="•"/>
              <a:defRPr/>
            </a:pPr>
            <a:r>
              <a:rPr lang="en-US" sz="2600" i="1" dirty="0" smtClean="0">
                <a:latin typeface="+mj-lt"/>
                <a:cs typeface="Arial" pitchFamily="34" charset="0"/>
              </a:rPr>
              <a:t>Efficacy and Cost Analysis</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Teachers and clinicians kept time logs of duties throughout process</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Teachers and clinicians completed a 10 item social validity measure regarding usefulness of technology and procedures</a:t>
            </a:r>
          </a:p>
          <a:p>
            <a:pPr marL="969963" lvl="1"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Archival data from 24 traditional (in person) FBA’s from Marcus’s School Consultation Program from 2009 – Present were collected with regards to billing for cost/time comparison</a:t>
            </a:r>
          </a:p>
        </p:txBody>
      </p:sp>
      <p:grpSp>
        <p:nvGrpSpPr>
          <p:cNvPr id="70" name="Group 69"/>
          <p:cNvGrpSpPr/>
          <p:nvPr/>
        </p:nvGrpSpPr>
        <p:grpSpPr>
          <a:xfrm>
            <a:off x="42334" y="661746"/>
            <a:ext cx="43159363" cy="6320895"/>
            <a:chOff x="0" y="513079"/>
            <a:chExt cx="43159363" cy="6320895"/>
          </a:xfrm>
        </p:grpSpPr>
        <p:pic>
          <p:nvPicPr>
            <p:cNvPr id="2" name="Picture 1" descr="new header.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37158"/>
              <a:ext cx="43159363" cy="3798190"/>
            </a:xfrm>
            <a:prstGeom prst="rect">
              <a:avLst/>
            </a:prstGeom>
          </p:spPr>
        </p:pic>
        <p:sp>
          <p:nvSpPr>
            <p:cNvPr id="66" name="Text Box 14"/>
            <p:cNvSpPr txBox="1">
              <a:spLocks noChangeArrowheads="1"/>
            </p:cNvSpPr>
            <p:nvPr/>
          </p:nvSpPr>
          <p:spPr bwMode="auto">
            <a:xfrm>
              <a:off x="5923037" y="513079"/>
              <a:ext cx="32004000" cy="6320895"/>
            </a:xfrm>
            <a:prstGeom prst="rect">
              <a:avLst/>
            </a:prstGeom>
            <a:noFill/>
            <a:ln w="12700">
              <a:noFill/>
              <a:miter lim="800000"/>
              <a:headEnd/>
              <a:tailEnd/>
            </a:ln>
          </p:spPr>
          <p:txBody>
            <a:bodyPr wrap="square" lIns="262222" tIns="262222" rIns="262222" bIns="262222">
              <a:prstTxWarp prst="textNoShape">
                <a:avLst/>
              </a:prstTxWarp>
              <a:spAutoFit/>
            </a:bodyPr>
            <a:lstStyle/>
            <a:p>
              <a:pPr lvl="0" algn="ctr"/>
              <a:r>
                <a:rPr lang="en-US" sz="6600" b="1" dirty="0" smtClean="0">
                  <a:latin typeface="Helvetica"/>
                  <a:ea typeface="Arial" charset="0"/>
                  <a:cs typeface="Helvetica"/>
                </a:rPr>
                <a:t>    </a:t>
              </a:r>
              <a:r>
                <a:rPr lang="en-US" sz="7200" dirty="0" smtClean="0">
                  <a:solidFill>
                    <a:srgbClr val="000000"/>
                  </a:solidFill>
                  <a:latin typeface="+mj-lt"/>
                  <a:cs typeface="Arial" panose="020B0604020202020204" pitchFamily="34" charset="0"/>
                </a:rPr>
                <a:t>Feasibility of Conducting FBA’s in the Schools with Web-Based </a:t>
              </a:r>
            </a:p>
            <a:p>
              <a:pPr lvl="0" algn="ctr"/>
              <a:r>
                <a:rPr lang="en-US" sz="7200" dirty="0" smtClean="0">
                  <a:solidFill>
                    <a:srgbClr val="000000"/>
                  </a:solidFill>
                  <a:latin typeface="+mj-lt"/>
                  <a:cs typeface="Arial" panose="020B0604020202020204" pitchFamily="34" charset="0"/>
                </a:rPr>
                <a:t>Video Recording Technology</a:t>
              </a:r>
            </a:p>
            <a:p>
              <a:pPr lvl="0" algn="ctr"/>
              <a:r>
                <a:rPr lang="en-US" sz="4000" b="1" dirty="0" smtClean="0">
                  <a:latin typeface="+mj-lt"/>
                  <a:ea typeface="Arial" charset="0"/>
                  <a:cs typeface="Arial" panose="020B0604020202020204" pitchFamily="34" charset="0"/>
                </a:rPr>
                <a:t>Peyton L. Groff </a:t>
              </a:r>
              <a:r>
                <a:rPr lang="en-US" sz="4000" b="1" baseline="30000" dirty="0" smtClean="0">
                  <a:latin typeface="+mj-lt"/>
                  <a:ea typeface="Arial" charset="0"/>
                  <a:cs typeface="Arial" panose="020B0604020202020204" pitchFamily="34" charset="0"/>
                </a:rPr>
                <a:t>1,2,3</a:t>
              </a:r>
              <a:r>
                <a:rPr lang="en-US" sz="4000" b="1" dirty="0" smtClean="0">
                  <a:latin typeface="+mj-lt"/>
                  <a:ea typeface="Arial" charset="0"/>
                  <a:cs typeface="Arial" panose="020B0604020202020204" pitchFamily="34" charset="0"/>
                </a:rPr>
                <a:t>, Dana Zavatkay </a:t>
              </a:r>
              <a:r>
                <a:rPr lang="en-US" sz="4000" b="1" baseline="30000" dirty="0" smtClean="0">
                  <a:latin typeface="+mj-lt"/>
                  <a:ea typeface="Arial" charset="0"/>
                  <a:cs typeface="Arial" panose="020B0604020202020204" pitchFamily="34" charset="0"/>
                </a:rPr>
                <a:t>1,2,3</a:t>
              </a:r>
              <a:r>
                <a:rPr lang="en-US" sz="4000" b="1" dirty="0" smtClean="0">
                  <a:latin typeface="+mj-lt"/>
                  <a:ea typeface="Arial" charset="0"/>
                  <a:cs typeface="Arial" panose="020B0604020202020204" pitchFamily="34" charset="0"/>
                </a:rPr>
                <a:t>, Jason T. Calvin </a:t>
              </a:r>
              <a:r>
                <a:rPr lang="en-US" sz="4000" b="1" baseline="30000" dirty="0" smtClean="0">
                  <a:latin typeface="+mj-lt"/>
                  <a:ea typeface="Arial" charset="0"/>
                  <a:cs typeface="Arial" panose="020B0604020202020204" pitchFamily="34" charset="0"/>
                </a:rPr>
                <a:t>4</a:t>
              </a:r>
              <a:r>
                <a:rPr lang="en-US" sz="4000" b="1" dirty="0" smtClean="0">
                  <a:latin typeface="+mj-lt"/>
                  <a:ea typeface="Arial" charset="0"/>
                  <a:cs typeface="Arial" panose="020B0604020202020204" pitchFamily="34" charset="0"/>
                </a:rPr>
                <a:t>, Ronald Oberleitner </a:t>
              </a:r>
              <a:r>
                <a:rPr lang="en-US" sz="4000" b="1" baseline="30000" dirty="0" smtClean="0">
                  <a:latin typeface="+mj-lt"/>
                  <a:ea typeface="Arial" charset="0"/>
                  <a:cs typeface="Arial" panose="020B0604020202020204" pitchFamily="34" charset="0"/>
                </a:rPr>
                <a:t>5</a:t>
              </a:r>
              <a:r>
                <a:rPr lang="en-US" sz="4000" b="1" dirty="0" smtClean="0">
                  <a:latin typeface="+mj-lt"/>
                  <a:ea typeface="Arial" charset="0"/>
                  <a:cs typeface="Arial" panose="020B0604020202020204" pitchFamily="34" charset="0"/>
                </a:rPr>
                <a:t>, Dianna Briggs</a:t>
              </a:r>
              <a:r>
                <a:rPr lang="en-US" sz="4000" b="1" baseline="30000" dirty="0" smtClean="0">
                  <a:latin typeface="+mj-lt"/>
                  <a:ea typeface="Arial" charset="0"/>
                  <a:cs typeface="Arial" panose="020B0604020202020204" pitchFamily="34" charset="0"/>
                </a:rPr>
                <a:t>1,2,</a:t>
              </a:r>
              <a:r>
                <a:rPr lang="en-US" sz="4000" b="1" dirty="0" smtClean="0">
                  <a:latin typeface="+mj-lt"/>
                  <a:ea typeface="Arial" charset="0"/>
                  <a:cs typeface="Arial" panose="020B0604020202020204" pitchFamily="34" charset="0"/>
                </a:rPr>
                <a:t> &amp; Carol Crothers </a:t>
              </a:r>
              <a:r>
                <a:rPr lang="en-US" sz="4000" b="1" baseline="30000" dirty="0" smtClean="0">
                  <a:latin typeface="+mj-lt"/>
                  <a:ea typeface="Arial" charset="0"/>
                  <a:cs typeface="Arial" panose="020B0604020202020204" pitchFamily="34" charset="0"/>
                </a:rPr>
                <a:t>5</a:t>
              </a:r>
            </a:p>
            <a:p>
              <a:pPr lvl="0" algn="ctr"/>
              <a:endParaRPr lang="en-US" sz="1800" b="1" dirty="0" smtClean="0">
                <a:latin typeface="+mj-lt"/>
                <a:ea typeface="Arial" charset="0"/>
                <a:cs typeface="Arial" panose="020B0604020202020204" pitchFamily="34" charset="0"/>
              </a:endParaRPr>
            </a:p>
            <a:p>
              <a:pPr algn="ctr">
                <a:spcBef>
                  <a:spcPts val="0"/>
                </a:spcBef>
                <a:spcAft>
                  <a:spcPts val="0"/>
                </a:spcAft>
              </a:pPr>
              <a:r>
                <a:rPr lang="en-US" sz="3000" dirty="0" smtClean="0">
                  <a:latin typeface="+mj-lt"/>
                  <a:ea typeface="Arial" charset="0"/>
                  <a:cs typeface="Arial" panose="020B0604020202020204" pitchFamily="34" charset="0"/>
                </a:rPr>
                <a:t>Marcus Autism Center</a:t>
              </a:r>
              <a:r>
                <a:rPr lang="en-US" sz="3000" baseline="30000" dirty="0" smtClean="0">
                  <a:latin typeface="+mj-lt"/>
                  <a:ea typeface="Arial" charset="0"/>
                  <a:cs typeface="Arial" panose="020B0604020202020204" pitchFamily="34" charset="0"/>
                </a:rPr>
                <a:t>1</a:t>
              </a:r>
              <a:r>
                <a:rPr lang="en-US" sz="3000" dirty="0" smtClean="0">
                  <a:latin typeface="+mj-lt"/>
                  <a:ea typeface="Arial" charset="0"/>
                  <a:cs typeface="Arial" panose="020B0604020202020204" pitchFamily="34" charset="0"/>
                </a:rPr>
                <a:t>, Children’s Healthcare of Atlanta</a:t>
              </a:r>
              <a:r>
                <a:rPr lang="en-US" sz="3000" baseline="30000" dirty="0" smtClean="0">
                  <a:latin typeface="+mj-lt"/>
                  <a:ea typeface="Arial" charset="0"/>
                  <a:cs typeface="Arial" panose="020B0604020202020204" pitchFamily="34" charset="0"/>
                </a:rPr>
                <a:t>2</a:t>
              </a:r>
              <a:r>
                <a:rPr lang="en-US" sz="3000" dirty="0" smtClean="0">
                  <a:latin typeface="+mj-lt"/>
                  <a:ea typeface="Arial" charset="0"/>
                  <a:cs typeface="Arial" panose="020B0604020202020204" pitchFamily="34" charset="0"/>
                </a:rPr>
                <a:t>, Emory University School of Medicine</a:t>
              </a:r>
              <a:r>
                <a:rPr lang="en-US" sz="3000" baseline="30000" dirty="0" smtClean="0">
                  <a:latin typeface="+mj-lt"/>
                  <a:ea typeface="Arial" charset="0"/>
                  <a:cs typeface="Arial" panose="020B0604020202020204" pitchFamily="34" charset="0"/>
                </a:rPr>
                <a:t>3</a:t>
              </a:r>
              <a:r>
                <a:rPr lang="en-US" sz="3000" dirty="0" smtClean="0">
                  <a:ea typeface="Arial" charset="0"/>
                  <a:cs typeface="Arial" panose="020B0604020202020204" pitchFamily="34" charset="0"/>
                </a:rPr>
                <a:t>, </a:t>
              </a:r>
              <a:r>
                <a:rPr lang="en-US" sz="3000" dirty="0" smtClean="0">
                  <a:latin typeface="+mj-lt"/>
                  <a:ea typeface="Arial" charset="0"/>
                  <a:cs typeface="Arial" panose="020B0604020202020204" pitchFamily="34" charset="0"/>
                </a:rPr>
                <a:t>Center for Leadership and Disability</a:t>
              </a:r>
              <a:r>
                <a:rPr lang="en-US" sz="3000" baseline="30000" dirty="0" smtClean="0">
                  <a:latin typeface="+mj-lt"/>
                  <a:ea typeface="Arial" charset="0"/>
                  <a:cs typeface="Arial" panose="020B0604020202020204" pitchFamily="34" charset="0"/>
                </a:rPr>
                <a:t>4</a:t>
              </a:r>
              <a:r>
                <a:rPr lang="en-US" sz="3000" dirty="0" smtClean="0">
                  <a:latin typeface="+mj-lt"/>
                  <a:ea typeface="Arial" charset="0"/>
                  <a:cs typeface="Arial" panose="020B0604020202020204" pitchFamily="34" charset="0"/>
                </a:rPr>
                <a:t>, Behavior Imaging</a:t>
              </a:r>
              <a:r>
                <a:rPr lang="en-US" sz="3000" baseline="30000" dirty="0" smtClean="0">
                  <a:latin typeface="+mj-lt"/>
                  <a:ea typeface="Arial" charset="0"/>
                  <a:cs typeface="Arial" panose="020B0604020202020204" pitchFamily="34" charset="0"/>
                </a:rPr>
                <a:t>5</a:t>
              </a:r>
              <a:endParaRPr lang="en-US" sz="3000" dirty="0">
                <a:latin typeface="+mj-lt"/>
                <a:ea typeface="Arial" charset="0"/>
                <a:cs typeface="Arial" panose="020B0604020202020204" pitchFamily="34" charset="0"/>
              </a:endParaRPr>
            </a:p>
            <a:p>
              <a:pPr algn="ctr">
                <a:spcBef>
                  <a:spcPts val="0"/>
                </a:spcBef>
                <a:spcAft>
                  <a:spcPts val="0"/>
                </a:spcAft>
              </a:pPr>
              <a:endParaRPr lang="en-US" sz="3600" dirty="0" smtClean="0">
                <a:latin typeface="+mj-lt"/>
                <a:ea typeface="Arial" charset="0"/>
                <a:cs typeface="Arial" panose="020B0604020202020204" pitchFamily="34" charset="0"/>
              </a:endParaRPr>
            </a:p>
            <a:p>
              <a:pPr algn="ctr">
                <a:lnSpc>
                  <a:spcPts val="6540"/>
                </a:lnSpc>
                <a:spcBef>
                  <a:spcPts val="0"/>
                </a:spcBef>
                <a:spcAft>
                  <a:spcPts val="0"/>
                </a:spcAft>
              </a:pPr>
              <a:endParaRPr lang="en-US" sz="4400" dirty="0" smtClean="0">
                <a:latin typeface="Arial" panose="020B0604020202020204" pitchFamily="34" charset="0"/>
                <a:ea typeface="Arial" charset="0"/>
                <a:cs typeface="Arial" panose="020B0604020202020204" pitchFamily="34" charset="0"/>
              </a:endParaRPr>
            </a:p>
            <a:p>
              <a:pPr algn="ctr">
                <a:lnSpc>
                  <a:spcPts val="6540"/>
                </a:lnSpc>
                <a:spcBef>
                  <a:spcPts val="0"/>
                </a:spcBef>
                <a:spcAft>
                  <a:spcPts val="0"/>
                </a:spcAft>
              </a:pPr>
              <a:endParaRPr lang="en-US" sz="4400" dirty="0" smtClean="0">
                <a:latin typeface="Helvetica"/>
                <a:ea typeface="Arial" charset="0"/>
                <a:cs typeface="Helvetica"/>
              </a:endParaRPr>
            </a:p>
          </p:txBody>
        </p:sp>
      </p:grpSp>
      <p:sp>
        <p:nvSpPr>
          <p:cNvPr id="69" name="Rectangle 1979"/>
          <p:cNvSpPr>
            <a:spLocks noChangeArrowheads="1"/>
          </p:cNvSpPr>
          <p:nvPr/>
        </p:nvSpPr>
        <p:spPr bwMode="auto">
          <a:xfrm>
            <a:off x="1362702" y="4926921"/>
            <a:ext cx="11405937" cy="1291389"/>
          </a:xfrm>
          <a:prstGeom prst="rect">
            <a:avLst/>
          </a:prstGeom>
          <a:solidFill>
            <a:srgbClr val="0047D6"/>
          </a:solidFill>
          <a:ln w="9525">
            <a:solidFill>
              <a:srgbClr val="4ABEAD"/>
            </a:solidFill>
            <a:miter lim="800000"/>
            <a:headEnd/>
            <a:tailEnd/>
          </a:ln>
        </p:spPr>
        <p:txBody>
          <a:bodyPr wrap="none" anchor="ctr"/>
          <a:lstStyle/>
          <a:p>
            <a:pPr algn="ctr"/>
            <a:endParaRPr lang="en-US"/>
          </a:p>
        </p:txBody>
      </p:sp>
      <p:sp>
        <p:nvSpPr>
          <p:cNvPr id="13323" name="TextBox 229"/>
          <p:cNvSpPr txBox="1">
            <a:spLocks noChangeArrowheads="1"/>
          </p:cNvSpPr>
          <p:nvPr/>
        </p:nvSpPr>
        <p:spPr bwMode="auto">
          <a:xfrm>
            <a:off x="1488507" y="5023195"/>
            <a:ext cx="11039271" cy="1011591"/>
          </a:xfrm>
          <a:prstGeom prst="rect">
            <a:avLst/>
          </a:prstGeom>
          <a:noFill/>
          <a:ln w="9525">
            <a:noFill/>
            <a:miter lim="800000"/>
            <a:headEnd/>
            <a:tailEnd/>
          </a:ln>
        </p:spPr>
        <p:txBody>
          <a:bodyPr wrap="square" lIns="87407" tIns="43704" rIns="87407" bIns="43704">
            <a:prstTxWarp prst="textNoShape">
              <a:avLst/>
            </a:prstTxWarp>
            <a:spAutoFit/>
          </a:bodyPr>
          <a:lstStyle/>
          <a:p>
            <a:pPr algn="ctr"/>
            <a:r>
              <a:rPr lang="en-US" sz="6000" b="1" dirty="0">
                <a:solidFill>
                  <a:schemeClr val="bg1"/>
                </a:solidFill>
                <a:latin typeface="+mj-lt"/>
                <a:ea typeface="Arial" charset="0"/>
                <a:cs typeface="Arial" panose="020B0604020202020204" pitchFamily="34" charset="0"/>
              </a:rPr>
              <a:t>Introductio</a:t>
            </a:r>
            <a:r>
              <a:rPr lang="en-US" sz="6000" b="1" dirty="0">
                <a:solidFill>
                  <a:schemeClr val="bg1"/>
                </a:solidFill>
                <a:latin typeface="+mj-lt"/>
                <a:cs typeface="Arial" panose="020B0604020202020204" pitchFamily="34" charset="0"/>
              </a:rPr>
              <a:t>n</a:t>
            </a:r>
          </a:p>
        </p:txBody>
      </p:sp>
      <p:sp>
        <p:nvSpPr>
          <p:cNvPr id="80" name="Rectangle 1979"/>
          <p:cNvSpPr>
            <a:spLocks noChangeArrowheads="1"/>
          </p:cNvSpPr>
          <p:nvPr/>
        </p:nvSpPr>
        <p:spPr bwMode="auto">
          <a:xfrm>
            <a:off x="30212664" y="19351492"/>
            <a:ext cx="11412222" cy="1289304"/>
          </a:xfrm>
          <a:prstGeom prst="rect">
            <a:avLst/>
          </a:prstGeom>
          <a:solidFill>
            <a:srgbClr val="0047D6"/>
          </a:solidFill>
          <a:ln w="9525">
            <a:solidFill>
              <a:srgbClr val="4ABEAD"/>
            </a:solidFill>
            <a:miter lim="800000"/>
            <a:headEnd/>
            <a:tailEnd/>
          </a:ln>
        </p:spPr>
        <p:txBody>
          <a:bodyPr wrap="none" anchor="ctr"/>
          <a:lstStyle/>
          <a:p>
            <a:pPr algn="ctr"/>
            <a:endParaRPr lang="en-US"/>
          </a:p>
        </p:txBody>
      </p:sp>
      <p:sp>
        <p:nvSpPr>
          <p:cNvPr id="83" name="Rectangle 1979"/>
          <p:cNvSpPr>
            <a:spLocks noChangeArrowheads="1"/>
          </p:cNvSpPr>
          <p:nvPr/>
        </p:nvSpPr>
        <p:spPr bwMode="auto">
          <a:xfrm>
            <a:off x="16174135" y="10030321"/>
            <a:ext cx="11405469" cy="1347466"/>
          </a:xfrm>
          <a:prstGeom prst="rect">
            <a:avLst/>
          </a:prstGeom>
          <a:solidFill>
            <a:srgbClr val="0047D6"/>
          </a:solidFill>
          <a:ln w="9525">
            <a:solidFill>
              <a:srgbClr val="4ABEAD"/>
            </a:solidFill>
            <a:miter lim="800000"/>
            <a:headEnd/>
            <a:tailEnd/>
          </a:ln>
        </p:spPr>
        <p:txBody>
          <a:bodyPr wrap="none" anchor="ctr"/>
          <a:lstStyle/>
          <a:p>
            <a:pPr algn="ctr"/>
            <a:endParaRPr lang="en-US" dirty="0">
              <a:latin typeface="Arial" panose="020B0604020202020204" pitchFamily="34" charset="0"/>
              <a:cs typeface="Arial" panose="020B0604020202020204" pitchFamily="34" charset="0"/>
            </a:endParaRPr>
          </a:p>
        </p:txBody>
      </p:sp>
      <p:sp>
        <p:nvSpPr>
          <p:cNvPr id="84" name="TextBox 229"/>
          <p:cNvSpPr txBox="1">
            <a:spLocks noChangeArrowheads="1"/>
          </p:cNvSpPr>
          <p:nvPr/>
        </p:nvSpPr>
        <p:spPr bwMode="auto">
          <a:xfrm>
            <a:off x="30212664" y="19508678"/>
            <a:ext cx="11507046" cy="1035385"/>
          </a:xfrm>
          <a:prstGeom prst="rect">
            <a:avLst/>
          </a:prstGeom>
          <a:noFill/>
          <a:ln w="9525">
            <a:noFill/>
            <a:miter lim="800000"/>
            <a:headEnd/>
            <a:tailEnd/>
          </a:ln>
        </p:spPr>
        <p:txBody>
          <a:bodyPr wrap="square" lIns="87407" tIns="43704" rIns="87407" bIns="43704">
            <a:prstTxWarp prst="textNoShape">
              <a:avLst/>
            </a:prstTxWarp>
            <a:spAutoFit/>
          </a:bodyPr>
          <a:lstStyle/>
          <a:p>
            <a:pPr algn="ctr"/>
            <a:r>
              <a:rPr lang="en-US" sz="6000" b="1" dirty="0">
                <a:solidFill>
                  <a:schemeClr val="bg1"/>
                </a:solidFill>
                <a:latin typeface="+mj-lt"/>
                <a:ea typeface="Arial" charset="0"/>
                <a:cs typeface="Helvetica"/>
              </a:rPr>
              <a:t>D</a:t>
            </a:r>
            <a:r>
              <a:rPr lang="en-US" sz="6000" b="1" dirty="0" smtClean="0">
                <a:solidFill>
                  <a:schemeClr val="bg1"/>
                </a:solidFill>
                <a:latin typeface="+mj-lt"/>
                <a:ea typeface="Arial" charset="0"/>
                <a:cs typeface="Helvetica"/>
              </a:rPr>
              <a:t>iscussion</a:t>
            </a:r>
            <a:endParaRPr lang="en-US" sz="6000" b="1" dirty="0">
              <a:solidFill>
                <a:schemeClr val="bg1"/>
              </a:solidFill>
              <a:latin typeface="+mj-lt"/>
              <a:cs typeface="Helvetica"/>
            </a:endParaRPr>
          </a:p>
        </p:txBody>
      </p:sp>
      <p:sp>
        <p:nvSpPr>
          <p:cNvPr id="89" name="TextBox 88"/>
          <p:cNvSpPr txBox="1"/>
          <p:nvPr/>
        </p:nvSpPr>
        <p:spPr>
          <a:xfrm>
            <a:off x="14229399" y="4924557"/>
            <a:ext cx="14700564" cy="4604337"/>
          </a:xfrm>
          <a:prstGeom prst="rect">
            <a:avLst/>
          </a:prstGeom>
          <a:noFill/>
        </p:spPr>
        <p:txBody>
          <a:bodyPr wrap="square" rtlCol="0">
            <a:spAutoFit/>
          </a:bodyPr>
          <a:lstStyle/>
          <a:p>
            <a:pPr marL="512763" lvl="1" indent="0" defTabSz="1025525" eaLnBrk="0" hangingPunct="0">
              <a:lnSpc>
                <a:spcPct val="90000"/>
              </a:lnSpc>
              <a:spcBef>
                <a:spcPct val="20000"/>
              </a:spcBef>
              <a:defRPr/>
            </a:pPr>
            <a:r>
              <a:rPr lang="en-US" sz="2600" i="1" dirty="0">
                <a:latin typeface="+mj-lt"/>
                <a:cs typeface="Arial" pitchFamily="34" charset="0"/>
              </a:rPr>
              <a:t>p</a:t>
            </a:r>
            <a:r>
              <a:rPr lang="en-US" sz="2600" i="1" dirty="0" smtClean="0">
                <a:latin typeface="+mj-lt"/>
                <a:cs typeface="Arial" pitchFamily="34" charset="0"/>
              </a:rPr>
              <a:t>rocedures continued…</a:t>
            </a:r>
          </a:p>
          <a:p>
            <a:pPr marL="512763" lvl="1" indent="0" defTabSz="1025525" eaLnBrk="0" hangingPunct="0">
              <a:lnSpc>
                <a:spcPct val="90000"/>
              </a:lnSpc>
              <a:spcBef>
                <a:spcPct val="20000"/>
              </a:spcBef>
              <a:defRPr/>
            </a:pPr>
            <a:endParaRPr lang="en-US" sz="1400" i="1" dirty="0">
              <a:latin typeface="+mj-lt"/>
              <a:cs typeface="Arial" pitchFamily="34" charset="0"/>
            </a:endParaRPr>
          </a:p>
          <a:p>
            <a:pPr marL="512763" lvl="1" indent="0" defTabSz="1025525" eaLnBrk="0" hangingPunct="0">
              <a:lnSpc>
                <a:spcPct val="90000"/>
              </a:lnSpc>
              <a:spcBef>
                <a:spcPct val="20000"/>
              </a:spcBef>
              <a:defRPr/>
            </a:pPr>
            <a:r>
              <a:rPr lang="en-US" sz="2600" u="sng" dirty="0" smtClean="0">
                <a:latin typeface="+mj-lt"/>
                <a:cs typeface="Arial" pitchFamily="34" charset="0"/>
              </a:rPr>
              <a:t>Data Analysis</a:t>
            </a:r>
            <a:r>
              <a:rPr lang="en-US" sz="2600" dirty="0" smtClean="0">
                <a:latin typeface="+mj-lt"/>
                <a:cs typeface="Arial" pitchFamily="34" charset="0"/>
              </a:rPr>
              <a:t>:  </a:t>
            </a:r>
          </a:p>
          <a:p>
            <a:pPr marL="742950" lvl="1" indent="-230188"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Efficacy of web-based </a:t>
            </a:r>
            <a:r>
              <a:rPr lang="en-US" sz="2600" dirty="0">
                <a:latin typeface="+mj-lt"/>
                <a:cs typeface="Arial" pitchFamily="34" charset="0"/>
              </a:rPr>
              <a:t>v</a:t>
            </a:r>
            <a:r>
              <a:rPr lang="en-US" sz="2600" dirty="0" smtClean="0">
                <a:latin typeface="+mj-lt"/>
                <a:cs typeface="Arial" pitchFamily="34" charset="0"/>
              </a:rPr>
              <a:t>ideo </a:t>
            </a:r>
            <a:r>
              <a:rPr lang="en-US" sz="2600" dirty="0">
                <a:latin typeface="+mj-lt"/>
                <a:cs typeface="Arial" pitchFamily="34" charset="0"/>
              </a:rPr>
              <a:t>r</a:t>
            </a:r>
            <a:r>
              <a:rPr lang="en-US" sz="2600" dirty="0" smtClean="0">
                <a:latin typeface="+mj-lt"/>
                <a:cs typeface="Arial" pitchFamily="34" charset="0"/>
              </a:rPr>
              <a:t>ecording FBA’s</a:t>
            </a:r>
          </a:p>
          <a:p>
            <a:pPr marL="1406525" lvl="2"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Evaluation of the ability to determine observe and hypothesize function of target behaviors</a:t>
            </a:r>
          </a:p>
          <a:p>
            <a:pPr marL="1406525" lvl="2"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Social validity scores from teachers and consultants compared </a:t>
            </a:r>
          </a:p>
          <a:p>
            <a:pPr marL="949325" lvl="2" indent="0" defTabSz="1025525" eaLnBrk="0" hangingPunct="0">
              <a:lnSpc>
                <a:spcPct val="90000"/>
              </a:lnSpc>
              <a:spcBef>
                <a:spcPct val="20000"/>
              </a:spcBef>
              <a:defRPr/>
            </a:pPr>
            <a:endParaRPr lang="en-US" sz="2600" dirty="0" smtClean="0">
              <a:latin typeface="+mj-lt"/>
              <a:cs typeface="Arial" pitchFamily="34" charset="0"/>
            </a:endParaRPr>
          </a:p>
          <a:p>
            <a:pPr marL="742950" lvl="2" indent="-228600"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Comparison of web-based to traditional FBA regarding cost-benefit</a:t>
            </a:r>
          </a:p>
          <a:p>
            <a:pPr marL="1406525" lvl="2"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Using study’s time logs and archival billing records, comparison of average time spent by clinicians were compared</a:t>
            </a:r>
          </a:p>
          <a:p>
            <a:pPr marL="1406525" lvl="2" indent="-457200" defTabSz="1025525" eaLnBrk="0" hangingPunct="0">
              <a:lnSpc>
                <a:spcPct val="90000"/>
              </a:lnSpc>
              <a:spcBef>
                <a:spcPct val="20000"/>
              </a:spcBef>
              <a:buFont typeface="Courier New" panose="02070309020205020404" pitchFamily="49" charset="0"/>
              <a:buChar char="o"/>
              <a:defRPr/>
            </a:pPr>
            <a:r>
              <a:rPr lang="en-US" sz="2600" dirty="0" smtClean="0">
                <a:latin typeface="+mj-lt"/>
                <a:cs typeface="Arial" pitchFamily="34" charset="0"/>
              </a:rPr>
              <a:t>Economic analysis done to compare estimated cost of web-based video vs. traditional FBA</a:t>
            </a:r>
          </a:p>
        </p:txBody>
      </p:sp>
      <p:sp>
        <p:nvSpPr>
          <p:cNvPr id="90" name="TextBox 89"/>
          <p:cNvSpPr txBox="1"/>
          <p:nvPr/>
        </p:nvSpPr>
        <p:spPr>
          <a:xfrm>
            <a:off x="29016290" y="20855468"/>
            <a:ext cx="13607894" cy="9085564"/>
          </a:xfrm>
          <a:prstGeom prst="rect">
            <a:avLst/>
          </a:prstGeom>
          <a:noFill/>
        </p:spPr>
        <p:txBody>
          <a:bodyPr wrap="square" rtlCol="0">
            <a:spAutoFit/>
          </a:bodyPr>
          <a:lstStyle/>
          <a:p>
            <a:pPr marL="457200" indent="-457200">
              <a:spcBef>
                <a:spcPct val="20000"/>
              </a:spcBef>
              <a:buFont typeface="Arial" panose="020B0604020202020204" pitchFamily="34" charset="0"/>
              <a:buChar char="•"/>
            </a:pPr>
            <a:r>
              <a:rPr lang="en-US" sz="2600" dirty="0" smtClean="0">
                <a:latin typeface="+mj-lt"/>
                <a:cs typeface="Arial" pitchFamily="34" charset="0"/>
              </a:rPr>
              <a:t>Overall, clinicians were able to successfully use the web-based video recording equipment to record problem behavior and develop functional hypotheses for all 5 students.</a:t>
            </a:r>
          </a:p>
          <a:p>
            <a:pPr>
              <a:spcBef>
                <a:spcPct val="20000"/>
              </a:spcBef>
            </a:pPr>
            <a:endParaRPr lang="en-US" sz="1400" dirty="0">
              <a:latin typeface="+mj-lt"/>
              <a:cs typeface="Arial" pitchFamily="34" charset="0"/>
            </a:endParaRPr>
          </a:p>
          <a:p>
            <a:pPr marL="457200" indent="-457200">
              <a:spcBef>
                <a:spcPct val="20000"/>
              </a:spcBef>
              <a:buFont typeface="Arial" panose="020B0604020202020204" pitchFamily="34" charset="0"/>
              <a:buChar char="•"/>
            </a:pPr>
            <a:r>
              <a:rPr lang="en-US" sz="2600" dirty="0" smtClean="0">
                <a:latin typeface="+mj-lt"/>
                <a:cs typeface="Arial" pitchFamily="34" charset="0"/>
              </a:rPr>
              <a:t>Social validity showed that clinicians preferred the web-based procedures to a greater degree than teachers. Teachers noted concerns with ease of technology.  Time logs also revealed challenges with regards to consent process for videos.</a:t>
            </a:r>
          </a:p>
          <a:p>
            <a:pPr>
              <a:spcBef>
                <a:spcPct val="20000"/>
              </a:spcBef>
            </a:pPr>
            <a:endParaRPr lang="en-US" sz="1400" dirty="0" smtClean="0">
              <a:latin typeface="+mj-lt"/>
              <a:cs typeface="Arial" pitchFamily="34" charset="0"/>
            </a:endParaRPr>
          </a:p>
          <a:p>
            <a:pPr marL="457200" indent="-457200">
              <a:spcBef>
                <a:spcPct val="20000"/>
              </a:spcBef>
              <a:buFont typeface="Arial" panose="020B0604020202020204" pitchFamily="34" charset="0"/>
              <a:buChar char="•"/>
            </a:pPr>
            <a:r>
              <a:rPr lang="en-US" sz="2600" dirty="0" smtClean="0">
                <a:latin typeface="+mj-lt"/>
                <a:cs typeface="Arial" pitchFamily="34" charset="0"/>
              </a:rPr>
              <a:t>Significant cost-benefits were found with regards to both consultants time and financial savings to the school, both at approximately 40%. Travel cost and reduction in amount of hours of observation to obtain appropriate data appeared to be the areas of greatest savings.</a:t>
            </a:r>
          </a:p>
          <a:p>
            <a:pPr>
              <a:spcBef>
                <a:spcPct val="20000"/>
              </a:spcBef>
            </a:pPr>
            <a:endParaRPr lang="en-US" sz="1400" u="sng" dirty="0" smtClean="0">
              <a:latin typeface="+mj-lt"/>
              <a:cs typeface="Arial" pitchFamily="34" charset="0"/>
            </a:endParaRPr>
          </a:p>
          <a:p>
            <a:pPr>
              <a:spcBef>
                <a:spcPct val="20000"/>
              </a:spcBef>
            </a:pPr>
            <a:r>
              <a:rPr lang="en-US" sz="2600" u="sng" dirty="0" smtClean="0">
                <a:latin typeface="+mj-lt"/>
                <a:cs typeface="Arial" pitchFamily="34" charset="0"/>
              </a:rPr>
              <a:t>Limitations</a:t>
            </a:r>
            <a:r>
              <a:rPr lang="en-US" sz="2600" dirty="0" smtClean="0">
                <a:latin typeface="+mj-lt"/>
                <a:cs typeface="Arial" pitchFamily="34" charset="0"/>
              </a:rPr>
              <a:t> </a:t>
            </a:r>
            <a:r>
              <a:rPr lang="en-US" sz="2600" i="1" dirty="0" smtClean="0">
                <a:latin typeface="+mj-lt"/>
                <a:cs typeface="Arial" pitchFamily="34" charset="0"/>
              </a:rPr>
              <a:t> </a:t>
            </a:r>
          </a:p>
          <a:p>
            <a:pPr marL="457200" indent="-457200">
              <a:spcBef>
                <a:spcPct val="20000"/>
              </a:spcBef>
              <a:buFont typeface="Arial" panose="020B0604020202020204" pitchFamily="34" charset="0"/>
              <a:buChar char="•"/>
            </a:pPr>
            <a:r>
              <a:rPr lang="en-US" sz="2600" dirty="0" smtClean="0">
                <a:latin typeface="+mj-lt"/>
                <a:cs typeface="Arial" pitchFamily="34" charset="0"/>
              </a:rPr>
              <a:t>Little is known about the cost in time to teachers with this approach regarding training, use of equipment, and overall impact on student outcomes.</a:t>
            </a:r>
          </a:p>
          <a:p>
            <a:pPr>
              <a:spcBef>
                <a:spcPct val="20000"/>
              </a:spcBef>
            </a:pPr>
            <a:endParaRPr lang="en-US" sz="1400" dirty="0" smtClean="0">
              <a:latin typeface="+mj-lt"/>
              <a:cs typeface="Arial" pitchFamily="34" charset="0"/>
            </a:endParaRPr>
          </a:p>
          <a:p>
            <a:pPr marL="457200" indent="-457200">
              <a:spcBef>
                <a:spcPct val="20000"/>
              </a:spcBef>
              <a:buFont typeface="Arial" panose="020B0604020202020204" pitchFamily="34" charset="0"/>
              <a:buChar char="•"/>
            </a:pPr>
            <a:r>
              <a:rPr lang="en-US" sz="2600" dirty="0" smtClean="0">
                <a:latin typeface="+mj-lt"/>
                <a:cs typeface="Arial" pitchFamily="34" charset="0"/>
              </a:rPr>
              <a:t>Comparison of approaches was based on archival and not use of both assessments for the same students or match controls.</a:t>
            </a:r>
          </a:p>
          <a:p>
            <a:pPr>
              <a:spcBef>
                <a:spcPct val="20000"/>
              </a:spcBef>
            </a:pPr>
            <a:endParaRPr lang="en-US" sz="1400" dirty="0" smtClean="0">
              <a:latin typeface="+mj-lt"/>
              <a:cs typeface="Arial" pitchFamily="34" charset="0"/>
            </a:endParaRPr>
          </a:p>
          <a:p>
            <a:pPr>
              <a:spcBef>
                <a:spcPct val="20000"/>
              </a:spcBef>
            </a:pPr>
            <a:r>
              <a:rPr lang="en-US" sz="2600" u="sng" dirty="0" smtClean="0">
                <a:latin typeface="+mj-lt"/>
                <a:cs typeface="Arial" pitchFamily="34" charset="0"/>
              </a:rPr>
              <a:t>Future Directions</a:t>
            </a:r>
          </a:p>
          <a:p>
            <a:pPr>
              <a:spcBef>
                <a:spcPct val="20000"/>
              </a:spcBef>
              <a:buFontTx/>
              <a:buChar char="•"/>
            </a:pPr>
            <a:r>
              <a:rPr lang="en-US" sz="2600" dirty="0" smtClean="0">
                <a:latin typeface="+mj-lt"/>
                <a:cs typeface="Arial" pitchFamily="34" charset="0"/>
              </a:rPr>
              <a:t> Further evidence is needed as to the degree of difference (if any) between approaches with regards to clinical findings (e.g., function, rate, and frequency of problem behavior).</a:t>
            </a:r>
          </a:p>
          <a:p>
            <a:pPr>
              <a:spcBef>
                <a:spcPct val="20000"/>
              </a:spcBef>
            </a:pPr>
            <a:endParaRPr lang="en-US" sz="1400" dirty="0" smtClean="0">
              <a:latin typeface="+mj-lt"/>
              <a:cs typeface="Arial" pitchFamily="34" charset="0"/>
            </a:endParaRPr>
          </a:p>
          <a:p>
            <a:pPr>
              <a:spcBef>
                <a:spcPct val="20000"/>
              </a:spcBef>
              <a:buFontTx/>
              <a:buChar char="•"/>
            </a:pPr>
            <a:r>
              <a:rPr lang="en-US" sz="2600" dirty="0" smtClean="0">
                <a:latin typeface="+mj-lt"/>
                <a:cs typeface="Arial" pitchFamily="34" charset="0"/>
              </a:rPr>
              <a:t>Investigation into how such web-based procedures could assist with follow-up intervention. </a:t>
            </a:r>
            <a:endParaRPr lang="en-US" sz="2600" dirty="0">
              <a:latin typeface="+mj-lt"/>
              <a:cs typeface="Arial" pitchFamily="34" charset="0"/>
            </a:endParaRPr>
          </a:p>
        </p:txBody>
      </p:sp>
      <p:sp>
        <p:nvSpPr>
          <p:cNvPr id="22" name="Rectangle 1979"/>
          <p:cNvSpPr>
            <a:spLocks noChangeArrowheads="1"/>
          </p:cNvSpPr>
          <p:nvPr/>
        </p:nvSpPr>
        <p:spPr bwMode="auto">
          <a:xfrm>
            <a:off x="1305409" y="15652240"/>
            <a:ext cx="11405469" cy="1151187"/>
          </a:xfrm>
          <a:prstGeom prst="rect">
            <a:avLst/>
          </a:prstGeom>
          <a:solidFill>
            <a:srgbClr val="0047D6"/>
          </a:solidFill>
          <a:ln w="9525">
            <a:solidFill>
              <a:srgbClr val="4ABEAD"/>
            </a:solidFill>
            <a:miter lim="800000"/>
            <a:headEnd/>
            <a:tailEnd/>
          </a:ln>
        </p:spPr>
        <p:txBody>
          <a:bodyPr wrap="none" anchor="ctr"/>
          <a:lstStyle/>
          <a:p>
            <a:pPr algn="ctr"/>
            <a:endParaRPr lang="en-US"/>
          </a:p>
        </p:txBody>
      </p:sp>
      <p:sp>
        <p:nvSpPr>
          <p:cNvPr id="23" name="TextBox 229"/>
          <p:cNvSpPr txBox="1">
            <a:spLocks noChangeArrowheads="1"/>
          </p:cNvSpPr>
          <p:nvPr/>
        </p:nvSpPr>
        <p:spPr bwMode="auto">
          <a:xfrm>
            <a:off x="1362702" y="15722039"/>
            <a:ext cx="10984493" cy="1011591"/>
          </a:xfrm>
          <a:prstGeom prst="rect">
            <a:avLst/>
          </a:prstGeom>
          <a:noFill/>
          <a:ln w="9525">
            <a:noFill/>
            <a:miter lim="800000"/>
            <a:headEnd/>
            <a:tailEnd/>
          </a:ln>
        </p:spPr>
        <p:txBody>
          <a:bodyPr wrap="square" lIns="87407" tIns="43704" rIns="87407" bIns="43704">
            <a:prstTxWarp prst="textNoShape">
              <a:avLst/>
            </a:prstTxWarp>
            <a:spAutoFit/>
          </a:bodyPr>
          <a:lstStyle/>
          <a:p>
            <a:pPr algn="ctr"/>
            <a:r>
              <a:rPr lang="en-US" sz="6000" b="1" dirty="0" smtClean="0">
                <a:solidFill>
                  <a:schemeClr val="bg1"/>
                </a:solidFill>
                <a:latin typeface="+mj-lt"/>
                <a:ea typeface="Arial" charset="0"/>
                <a:cs typeface="Arial" panose="020B0604020202020204" pitchFamily="34" charset="0"/>
              </a:rPr>
              <a:t>Method</a:t>
            </a:r>
            <a:endParaRPr lang="en-US" sz="6000" b="1" dirty="0">
              <a:solidFill>
                <a:schemeClr val="bg1"/>
              </a:solidFill>
              <a:latin typeface="+mj-lt"/>
              <a:cs typeface="Arial" panose="020B0604020202020204" pitchFamily="34" charset="0"/>
            </a:endParaRPr>
          </a:p>
        </p:txBody>
      </p:sp>
      <p:sp>
        <p:nvSpPr>
          <p:cNvPr id="3" name="Rectangle 3"/>
          <p:cNvSpPr>
            <a:spLocks noChangeArrowheads="1"/>
          </p:cNvSpPr>
          <p:nvPr/>
        </p:nvSpPr>
        <p:spPr bwMode="auto">
          <a:xfrm>
            <a:off x="0" y="0"/>
            <a:ext cx="4315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4162425"/>
            <a:ext cx="43159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Box 26"/>
          <p:cNvSpPr txBox="1"/>
          <p:nvPr/>
        </p:nvSpPr>
        <p:spPr>
          <a:xfrm>
            <a:off x="14224000" y="11522590"/>
            <a:ext cx="14253029" cy="3283976"/>
          </a:xfrm>
          <a:prstGeom prst="rect">
            <a:avLst/>
          </a:prstGeom>
          <a:noFill/>
        </p:spPr>
        <p:txBody>
          <a:bodyPr wrap="square" rtlCol="0">
            <a:spAutoFit/>
          </a:bodyPr>
          <a:lstStyle/>
          <a:p>
            <a:pPr marL="512763" lvl="1" indent="0" defTabSz="1025525" eaLnBrk="0" hangingPunct="0">
              <a:lnSpc>
                <a:spcPct val="90000"/>
              </a:lnSpc>
              <a:spcBef>
                <a:spcPct val="20000"/>
              </a:spcBef>
              <a:defRPr/>
            </a:pPr>
            <a:r>
              <a:rPr lang="en-US" sz="2600" u="sng" dirty="0" smtClean="0">
                <a:latin typeface="+mj-lt"/>
                <a:cs typeface="Arial" pitchFamily="34" charset="0"/>
              </a:rPr>
              <a:t>Utility of Using Web-based Video Technology for FBA’s:  </a:t>
            </a:r>
          </a:p>
          <a:p>
            <a:pPr marL="969963" lvl="1" indent="-457200"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Teachers were able to collected on average nearly 1 hour of video across 3.2 days of school with a typical video lasting approximately 7 minutes (range 1:09 to 13:00).  Across all students 76.8% of the videos contained at least one target problem behavior.</a:t>
            </a:r>
          </a:p>
          <a:p>
            <a:pPr marL="969963" lvl="1" indent="-457200" defTabSz="1025525" eaLnBrk="0" hangingPunct="0">
              <a:lnSpc>
                <a:spcPct val="90000"/>
              </a:lnSpc>
              <a:spcBef>
                <a:spcPct val="20000"/>
              </a:spcBef>
              <a:buFont typeface="Arial" panose="020B0604020202020204" pitchFamily="34" charset="0"/>
              <a:buChar char="•"/>
              <a:defRPr/>
            </a:pPr>
            <a:endParaRPr lang="en-US" sz="2600" dirty="0">
              <a:latin typeface="+mj-lt"/>
              <a:cs typeface="Arial" pitchFamily="34" charset="0"/>
            </a:endParaRPr>
          </a:p>
          <a:p>
            <a:pPr marL="969963" lvl="1" indent="-457200"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Clinicians were able to hypothesize the function for at least one target problem behavior for 100% of the students.</a:t>
            </a:r>
            <a:r>
              <a:rPr lang="en-US" sz="2600" dirty="0">
                <a:latin typeface="+mj-lt"/>
                <a:cs typeface="Arial" pitchFamily="34" charset="0"/>
              </a:rPr>
              <a:t> </a:t>
            </a:r>
            <a:r>
              <a:rPr lang="en-US" sz="2600" dirty="0" smtClean="0">
                <a:latin typeface="+mj-lt"/>
                <a:cs typeface="Arial" pitchFamily="34" charset="0"/>
              </a:rPr>
              <a:t> Of the video types requested by the clinician, 90% were able to be collected at least once by the participating teachers</a:t>
            </a:r>
            <a:r>
              <a:rPr lang="en-US" sz="2800" dirty="0" smtClean="0">
                <a:latin typeface="+mj-lt"/>
                <a:cs typeface="Arial" pitchFamily="34" charset="0"/>
              </a:rPr>
              <a:t>.</a:t>
            </a:r>
          </a:p>
        </p:txBody>
      </p:sp>
      <p:sp>
        <p:nvSpPr>
          <p:cNvPr id="5" name="TextBox 4"/>
          <p:cNvSpPr txBox="1"/>
          <p:nvPr/>
        </p:nvSpPr>
        <p:spPr bwMode="auto">
          <a:xfrm>
            <a:off x="29413200" y="5023195"/>
            <a:ext cx="13011150" cy="9857090"/>
          </a:xfrm>
          <a:prstGeom prst="rect">
            <a:avLst/>
          </a:prstGeom>
          <a:noFill/>
          <a:ln w="9525">
            <a:noFill/>
            <a:miter lim="800000"/>
            <a:headEnd/>
            <a:tailEnd/>
          </a:ln>
        </p:spPr>
        <p:txBody>
          <a:bodyPr wrap="square" lIns="87407" tIns="43704" rIns="87407" bIns="43704" rtlCol="0">
            <a:prstTxWarp prst="textNoShape">
              <a:avLst/>
            </a:prstTxWarp>
            <a:spAutoFit/>
          </a:bodyPr>
          <a:lstStyle/>
          <a:p>
            <a:pPr>
              <a:spcBef>
                <a:spcPct val="20000"/>
              </a:spcBef>
            </a:pPr>
            <a:r>
              <a:rPr lang="en-US" sz="2000" i="1" dirty="0">
                <a:latin typeface="+mj-lt"/>
                <a:cs typeface="Arial" pitchFamily="34" charset="0"/>
              </a:rPr>
              <a:t>r</a:t>
            </a:r>
            <a:r>
              <a:rPr lang="en-US" sz="2000" i="1" dirty="0" smtClean="0">
                <a:latin typeface="+mj-lt"/>
                <a:cs typeface="Arial" pitchFamily="34" charset="0"/>
              </a:rPr>
              <a:t>esults continued….</a:t>
            </a:r>
          </a:p>
          <a:p>
            <a:pPr>
              <a:spcBef>
                <a:spcPct val="20000"/>
              </a:spcBef>
            </a:pPr>
            <a:endParaRPr lang="en-US" sz="1400" u="sng" dirty="0" smtClean="0">
              <a:latin typeface="+mj-lt"/>
              <a:cs typeface="Arial" pitchFamily="34" charset="0"/>
            </a:endParaRPr>
          </a:p>
          <a:p>
            <a:pPr>
              <a:spcBef>
                <a:spcPct val="20000"/>
              </a:spcBef>
            </a:pPr>
            <a:r>
              <a:rPr lang="en-US" sz="2600" u="sng" dirty="0" smtClean="0">
                <a:latin typeface="+mj-lt"/>
                <a:cs typeface="Arial" pitchFamily="34" charset="0"/>
              </a:rPr>
              <a:t>Cost-Benefit of Web-Based Video FBA in Relation to Traditional Assessment</a:t>
            </a:r>
          </a:p>
          <a:p>
            <a:pPr marL="457200" indent="-457200">
              <a:spcBef>
                <a:spcPct val="20000"/>
              </a:spcBef>
              <a:buFont typeface="Arial" panose="020B0604020202020204" pitchFamily="34" charset="0"/>
              <a:buChar char="•"/>
            </a:pPr>
            <a:r>
              <a:rPr lang="en-US" sz="2600" dirty="0" smtClean="0">
                <a:latin typeface="+mj-lt"/>
                <a:cs typeface="Arial" pitchFamily="34" charset="0"/>
              </a:rPr>
              <a:t>Comparison of the web-based video recording to archival traditional FBA assessments demonstrated a 42% savings in clinician time for web-based video procedures.</a:t>
            </a:r>
          </a:p>
          <a:p>
            <a:pPr marL="893763" lvl="1" indent="-457200">
              <a:spcBef>
                <a:spcPct val="20000"/>
              </a:spcBef>
              <a:buFont typeface="Courier New" panose="02070309020205020404" pitchFamily="49" charset="0"/>
              <a:buChar char="o"/>
            </a:pPr>
            <a:r>
              <a:rPr lang="en-US" sz="2600" dirty="0" smtClean="0">
                <a:latin typeface="+mj-lt"/>
                <a:cs typeface="Arial" pitchFamily="34" charset="0"/>
              </a:rPr>
              <a:t>Hours of formal observation and travel were the domains of greatest savings when comparing to traditional FBA’s</a:t>
            </a:r>
          </a:p>
          <a:p>
            <a:pPr lvl="1" indent="0">
              <a:spcBef>
                <a:spcPct val="20000"/>
              </a:spcBef>
            </a:pPr>
            <a:endParaRPr lang="en-US" sz="2600" dirty="0">
              <a:latin typeface="+mj-lt"/>
              <a:cs typeface="Arial" pitchFamily="34" charset="0"/>
            </a:endParaRPr>
          </a:p>
          <a:p>
            <a:pPr lvl="1" indent="0">
              <a:spcBef>
                <a:spcPct val="20000"/>
              </a:spcBef>
            </a:pPr>
            <a:endParaRPr lang="en-US" sz="2600" dirty="0" smtClean="0">
              <a:latin typeface="+mj-lt"/>
              <a:cs typeface="Arial" pitchFamily="34" charset="0"/>
            </a:endParaRPr>
          </a:p>
          <a:p>
            <a:pPr lvl="1" indent="0">
              <a:spcBef>
                <a:spcPct val="20000"/>
              </a:spcBef>
            </a:pPr>
            <a:endParaRPr lang="en-US" sz="2600" dirty="0">
              <a:latin typeface="+mj-lt"/>
              <a:cs typeface="Arial" pitchFamily="34" charset="0"/>
            </a:endParaRPr>
          </a:p>
          <a:p>
            <a:pPr lvl="1" indent="0">
              <a:spcBef>
                <a:spcPct val="20000"/>
              </a:spcBef>
            </a:pPr>
            <a:endParaRPr lang="en-US" sz="2600" dirty="0" smtClean="0">
              <a:latin typeface="+mj-lt"/>
              <a:cs typeface="Arial" pitchFamily="34" charset="0"/>
            </a:endParaRPr>
          </a:p>
          <a:p>
            <a:pPr lvl="1" indent="0">
              <a:spcBef>
                <a:spcPct val="20000"/>
              </a:spcBef>
            </a:pPr>
            <a:endParaRPr lang="en-US" sz="2600" dirty="0">
              <a:latin typeface="+mj-lt"/>
              <a:cs typeface="Arial" pitchFamily="34" charset="0"/>
            </a:endParaRPr>
          </a:p>
          <a:p>
            <a:pPr lvl="1" indent="0">
              <a:spcBef>
                <a:spcPct val="20000"/>
              </a:spcBef>
            </a:pPr>
            <a:endParaRPr lang="en-US" sz="2600" dirty="0" smtClean="0">
              <a:latin typeface="+mj-lt"/>
              <a:cs typeface="Arial" pitchFamily="34" charset="0"/>
            </a:endParaRPr>
          </a:p>
          <a:p>
            <a:pPr lvl="1" indent="0">
              <a:spcBef>
                <a:spcPct val="20000"/>
              </a:spcBef>
            </a:pPr>
            <a:endParaRPr lang="en-US" sz="2600" dirty="0">
              <a:latin typeface="+mj-lt"/>
              <a:cs typeface="Arial" pitchFamily="34" charset="0"/>
            </a:endParaRPr>
          </a:p>
          <a:p>
            <a:pPr lvl="1" indent="0">
              <a:spcBef>
                <a:spcPct val="20000"/>
              </a:spcBef>
            </a:pPr>
            <a:endParaRPr lang="en-US" sz="2600" dirty="0" smtClean="0">
              <a:latin typeface="+mj-lt"/>
              <a:cs typeface="Arial" pitchFamily="34" charset="0"/>
            </a:endParaRPr>
          </a:p>
          <a:p>
            <a:pPr lvl="1" indent="0">
              <a:spcBef>
                <a:spcPct val="20000"/>
              </a:spcBef>
            </a:pPr>
            <a:endParaRPr lang="en-US" sz="2600" dirty="0" smtClean="0">
              <a:latin typeface="+mj-lt"/>
              <a:cs typeface="Arial" pitchFamily="34" charset="0"/>
            </a:endParaRPr>
          </a:p>
          <a:p>
            <a:pPr marL="457200" indent="-457200">
              <a:spcBef>
                <a:spcPct val="20000"/>
              </a:spcBef>
              <a:buFont typeface="Arial" panose="020B0604020202020204" pitchFamily="34" charset="0"/>
              <a:buChar char="•"/>
            </a:pPr>
            <a:endParaRPr lang="en-US" sz="2600" dirty="0">
              <a:latin typeface="+mj-lt"/>
              <a:cs typeface="Arial" pitchFamily="34" charset="0"/>
            </a:endParaRPr>
          </a:p>
          <a:p>
            <a:pPr marL="457200" indent="-457200">
              <a:spcBef>
                <a:spcPct val="20000"/>
              </a:spcBef>
              <a:buFont typeface="Arial" panose="020B0604020202020204" pitchFamily="34" charset="0"/>
              <a:buChar char="•"/>
            </a:pPr>
            <a:r>
              <a:rPr lang="en-US" sz="2600" dirty="0" smtClean="0">
                <a:latin typeface="+mj-lt"/>
                <a:cs typeface="Arial" pitchFamily="34" charset="0"/>
              </a:rPr>
              <a:t>Financial savings to school system for web-based video was on average 39% or $1,533 when compared with traditional approach.  Cost based on an hourly clinician rate of $155.00, travel rate of $77.5, and 0.575 per mile.</a:t>
            </a:r>
          </a:p>
          <a:p>
            <a:pPr marL="893763" lvl="1" indent="-457200">
              <a:spcBef>
                <a:spcPct val="20000"/>
              </a:spcBef>
              <a:buFont typeface="Courier New" panose="02070309020205020404" pitchFamily="49" charset="0"/>
              <a:buChar char="o"/>
            </a:pPr>
            <a:r>
              <a:rPr lang="en-US" sz="2600" dirty="0" smtClean="0">
                <a:latin typeface="+mj-lt"/>
                <a:cs typeface="Arial" pitchFamily="34" charset="0"/>
              </a:rPr>
              <a:t>Areas of greatest savings for web-based procedures occurred in comparison of travel, mileage, and number of hours of clinical observations.</a:t>
            </a:r>
            <a:endParaRPr lang="en-US" sz="2600" dirty="0">
              <a:latin typeface="+mj-lt"/>
              <a:cs typeface="Arial" pitchFamily="34" charset="0"/>
            </a:endParaRPr>
          </a:p>
        </p:txBody>
      </p:sp>
      <p:sp>
        <p:nvSpPr>
          <p:cNvPr id="81" name="TextBox 229"/>
          <p:cNvSpPr txBox="1">
            <a:spLocks noChangeArrowheads="1"/>
          </p:cNvSpPr>
          <p:nvPr/>
        </p:nvSpPr>
        <p:spPr bwMode="auto">
          <a:xfrm>
            <a:off x="16174135" y="10167385"/>
            <a:ext cx="10895759" cy="1011591"/>
          </a:xfrm>
          <a:prstGeom prst="rect">
            <a:avLst/>
          </a:prstGeom>
          <a:noFill/>
          <a:ln w="9525">
            <a:noFill/>
            <a:miter lim="800000"/>
            <a:headEnd/>
            <a:tailEnd/>
          </a:ln>
        </p:spPr>
        <p:txBody>
          <a:bodyPr wrap="square" lIns="87407" tIns="43704" rIns="87407" bIns="43704">
            <a:prstTxWarp prst="textNoShape">
              <a:avLst/>
            </a:prstTxWarp>
            <a:spAutoFit/>
          </a:bodyPr>
          <a:lstStyle/>
          <a:p>
            <a:pPr algn="ctr"/>
            <a:r>
              <a:rPr lang="en-US" sz="6000" b="1" dirty="0" smtClean="0">
                <a:solidFill>
                  <a:schemeClr val="bg1"/>
                </a:solidFill>
                <a:latin typeface="+mj-lt"/>
                <a:ea typeface="Arial" charset="0"/>
                <a:cs typeface="Arial" panose="020B0604020202020204" pitchFamily="34" charset="0"/>
              </a:rPr>
              <a:t>Results</a:t>
            </a:r>
            <a:endParaRPr lang="en-US" sz="6000" b="1" dirty="0">
              <a:solidFill>
                <a:schemeClr val="bg1"/>
              </a:solidFill>
              <a:latin typeface="+mj-lt"/>
              <a:cs typeface="Arial" panose="020B0604020202020204" pitchFamily="34" charset="0"/>
            </a:endParaRPr>
          </a:p>
        </p:txBody>
      </p:sp>
      <p:grpSp>
        <p:nvGrpSpPr>
          <p:cNvPr id="32" name="Group 31"/>
          <p:cNvGrpSpPr/>
          <p:nvPr/>
        </p:nvGrpSpPr>
        <p:grpSpPr>
          <a:xfrm>
            <a:off x="8710627" y="20630660"/>
            <a:ext cx="5513373" cy="6419996"/>
            <a:chOff x="492231" y="636551"/>
            <a:chExt cx="4332550" cy="3311678"/>
          </a:xfrm>
        </p:grpSpPr>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28843" y="636551"/>
              <a:ext cx="3095938" cy="3125423"/>
            </a:xfrm>
            <a:prstGeom prst="rect">
              <a:avLst/>
            </a:prstGeom>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955276">
              <a:off x="2167436" y="1382634"/>
              <a:ext cx="1995135" cy="1268711"/>
            </a:xfrm>
            <a:prstGeom prst="rect">
              <a:avLst/>
            </a:prstGeom>
            <a:scene3d>
              <a:camera prst="perspectiveHeroicExtremeLeftFacing" fov="7200000">
                <a:rot lat="45857" lon="1200028" rev="21003943"/>
              </a:camera>
              <a:lightRig rig="threePt" dir="t"/>
            </a:scene3d>
          </p:spPr>
        </p:pic>
        <p:pic>
          <p:nvPicPr>
            <p:cNvPr id="35" name="Picture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8102" y="1753079"/>
              <a:ext cx="1057240" cy="2074160"/>
            </a:xfrm>
            <a:prstGeom prst="rect">
              <a:avLst/>
            </a:prstGeom>
            <a:effectLst>
              <a:outerShdw blurRad="50800" dist="38100" dir="8100000" algn="tr" rotWithShape="0">
                <a:prstClr val="black">
                  <a:alpha val="40000"/>
                </a:prstClr>
              </a:outerShdw>
            </a:effectLst>
            <a:scene3d>
              <a:camera prst="perspectiveRight"/>
              <a:lightRig rig="threePt" dir="t"/>
            </a:scene3d>
          </p:spPr>
        </p:pic>
        <p:pic>
          <p:nvPicPr>
            <p:cNvPr id="36" name="Pictur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2231" y="2736889"/>
              <a:ext cx="2331709" cy="1211340"/>
            </a:xfrm>
            <a:prstGeom prst="rect">
              <a:avLst/>
            </a:prstGeom>
            <a:effectLst>
              <a:outerShdw blurRad="50800" dist="38100" dir="8100000" algn="tr" rotWithShape="0">
                <a:prstClr val="black">
                  <a:alpha val="40000"/>
                </a:prstClr>
              </a:outerShdw>
            </a:effectLst>
            <a:scene3d>
              <a:camera prst="perspectiveRight"/>
              <a:lightRig rig="threePt" dir="t"/>
            </a:scene3d>
          </p:spPr>
        </p:pic>
      </p:grpSp>
      <p:graphicFrame>
        <p:nvGraphicFramePr>
          <p:cNvPr id="11" name="Table 10"/>
          <p:cNvGraphicFramePr>
            <a:graphicFrameLocks noGrp="1"/>
          </p:cNvGraphicFramePr>
          <p:nvPr>
            <p:extLst>
              <p:ext uri="{D42A27DB-BD31-4B8C-83A1-F6EECF244321}">
                <p14:modId xmlns:p14="http://schemas.microsoft.com/office/powerpoint/2010/main" val="3485458373"/>
              </p:ext>
            </p:extLst>
          </p:nvPr>
        </p:nvGraphicFramePr>
        <p:xfrm>
          <a:off x="15048309" y="15337285"/>
          <a:ext cx="13062744" cy="2792689"/>
        </p:xfrm>
        <a:graphic>
          <a:graphicData uri="http://schemas.openxmlformats.org/drawingml/2006/table">
            <a:tbl>
              <a:tblPr>
                <a:tableStyleId>{D7AC3CCA-C797-4891-BE02-D94E43425B78}</a:tableStyleId>
              </a:tblPr>
              <a:tblGrid>
                <a:gridCol w="1276350"/>
                <a:gridCol w="1346994"/>
                <a:gridCol w="2171700"/>
                <a:gridCol w="1866900"/>
                <a:gridCol w="1847850"/>
                <a:gridCol w="1314450"/>
                <a:gridCol w="3238500"/>
              </a:tblGrid>
              <a:tr h="840064">
                <a:tc>
                  <a:txBody>
                    <a:bodyPr/>
                    <a:lstStyle/>
                    <a:p>
                      <a:pPr algn="ctr" fontAlgn="b"/>
                      <a:r>
                        <a:rPr lang="en-US" sz="2500" b="1" u="none" strike="noStrike" dirty="0">
                          <a:effectLst/>
                        </a:rPr>
                        <a:t>Student</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a:effectLst/>
                        </a:rPr>
                        <a:t># </a:t>
                      </a:r>
                      <a:r>
                        <a:rPr lang="en-US" sz="2500" b="1" u="none" strike="noStrike" dirty="0" smtClean="0">
                          <a:effectLst/>
                        </a:rPr>
                        <a:t>Videos</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a:effectLst/>
                        </a:rPr>
                        <a:t># of Video's with </a:t>
                      </a:r>
                      <a:r>
                        <a:rPr lang="en-US" sz="2500" b="1" u="none" strike="noStrike" dirty="0" smtClean="0">
                          <a:effectLst/>
                        </a:rPr>
                        <a:t>Target </a:t>
                      </a:r>
                      <a:r>
                        <a:rPr lang="en-US" sz="2500" b="1" u="none" strike="noStrike" dirty="0" err="1">
                          <a:effectLst/>
                        </a:rPr>
                        <a:t>Bx</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a:effectLst/>
                        </a:rPr>
                        <a:t>Avg. Time of Video </a:t>
                      </a:r>
                      <a:r>
                        <a:rPr lang="en-US" sz="2500" b="1" u="none" strike="noStrike" dirty="0" smtClean="0">
                          <a:effectLst/>
                        </a:rPr>
                        <a:t>(min</a:t>
                      </a:r>
                      <a:r>
                        <a:rPr lang="en-US" sz="2500" b="1" u="none" strike="noStrike" dirty="0">
                          <a:effectLst/>
                        </a:rPr>
                        <a:t>)</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smtClean="0">
                          <a:effectLst/>
                        </a:rPr>
                        <a:t>Total</a:t>
                      </a:r>
                      <a:r>
                        <a:rPr lang="en-US" sz="2500" b="1" u="none" strike="noStrike" baseline="0" dirty="0" smtClean="0">
                          <a:effectLst/>
                        </a:rPr>
                        <a:t> </a:t>
                      </a:r>
                      <a:r>
                        <a:rPr lang="en-US" sz="2500" b="1" u="none" strike="noStrike" dirty="0" smtClean="0">
                          <a:effectLst/>
                        </a:rPr>
                        <a:t>Length </a:t>
                      </a:r>
                      <a:r>
                        <a:rPr lang="en-US" sz="2500" b="1" u="none" strike="noStrike" dirty="0">
                          <a:effectLst/>
                        </a:rPr>
                        <a:t>(min)</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a:effectLst/>
                        </a:rPr>
                        <a:t>Days of Video</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c>
                  <a:txBody>
                    <a:bodyPr/>
                    <a:lstStyle/>
                    <a:p>
                      <a:pPr algn="ctr" fontAlgn="b"/>
                      <a:r>
                        <a:rPr lang="en-US" sz="2500" b="1" u="none" strike="noStrike" dirty="0">
                          <a:effectLst/>
                        </a:rPr>
                        <a:t>Functional Hypotheses Obtained?</a:t>
                      </a:r>
                      <a:endParaRPr lang="en-US" sz="2500" b="1" i="0" u="none" strike="noStrike" dirty="0">
                        <a:solidFill>
                          <a:srgbClr val="000000"/>
                        </a:solidFill>
                        <a:effectLst/>
                        <a:latin typeface="Calibri"/>
                      </a:endParaRPr>
                    </a:p>
                  </a:txBody>
                  <a:tcPr marL="9525" marR="9525" marT="9525" marB="0" anchor="b">
                    <a:solidFill>
                      <a:schemeClr val="bg1">
                        <a:lumMod val="65000"/>
                      </a:schemeClr>
                    </a:solidFill>
                  </a:tcPr>
                </a:tc>
              </a:tr>
              <a:tr h="280021">
                <a:tc>
                  <a:txBody>
                    <a:bodyPr/>
                    <a:lstStyle/>
                    <a:p>
                      <a:pPr algn="ctr" fontAlgn="b"/>
                      <a:r>
                        <a:rPr lang="en-US" sz="2500" b="1" i="1" u="none" strike="noStrike" dirty="0">
                          <a:effectLst/>
                        </a:rPr>
                        <a:t>1</a:t>
                      </a:r>
                      <a:endParaRPr lang="en-US" sz="2500" b="1" i="1"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11</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6</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7.35</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80.93</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5</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Yes</a:t>
                      </a:r>
                      <a:endParaRPr lang="en-US" sz="2500" b="0" i="0" u="none" strike="noStrike" dirty="0">
                        <a:solidFill>
                          <a:srgbClr val="000000"/>
                        </a:solidFill>
                        <a:effectLst/>
                        <a:latin typeface="Calibri"/>
                      </a:endParaRPr>
                    </a:p>
                  </a:txBody>
                  <a:tcPr marL="9525" marR="9525" marT="9525" marB="0" anchor="b"/>
                </a:tc>
              </a:tr>
              <a:tr h="280021">
                <a:tc>
                  <a:txBody>
                    <a:bodyPr/>
                    <a:lstStyle/>
                    <a:p>
                      <a:pPr algn="ctr" fontAlgn="b"/>
                      <a:r>
                        <a:rPr lang="en-US" sz="2500" b="1" i="1" u="none" strike="noStrike" dirty="0">
                          <a:effectLst/>
                        </a:rPr>
                        <a:t>2</a:t>
                      </a:r>
                      <a:endParaRPr lang="en-US" sz="2500" b="1" i="1"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6</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6</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10.48</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62.85</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3</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Yes</a:t>
                      </a:r>
                      <a:endParaRPr lang="en-US" sz="2500" b="0" i="0" u="none" strike="noStrike" dirty="0">
                        <a:solidFill>
                          <a:srgbClr val="000000"/>
                        </a:solidFill>
                        <a:effectLst/>
                        <a:latin typeface="Calibri"/>
                      </a:endParaRPr>
                    </a:p>
                  </a:txBody>
                  <a:tcPr marL="9525" marR="9525" marT="9525" marB="0" anchor="b"/>
                </a:tc>
              </a:tr>
              <a:tr h="280021">
                <a:tc>
                  <a:txBody>
                    <a:bodyPr/>
                    <a:lstStyle/>
                    <a:p>
                      <a:pPr algn="ctr" fontAlgn="b"/>
                      <a:r>
                        <a:rPr lang="en-US" sz="2500" b="1" i="1" u="none" strike="noStrike" dirty="0">
                          <a:effectLst/>
                        </a:rPr>
                        <a:t>3</a:t>
                      </a:r>
                      <a:endParaRPr lang="en-US" sz="2500" b="1" i="1"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4</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3</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8.57</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34.33</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2</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Yes</a:t>
                      </a:r>
                      <a:endParaRPr lang="en-US" sz="2500" b="0" i="0" u="none" strike="noStrike" dirty="0">
                        <a:solidFill>
                          <a:srgbClr val="000000"/>
                        </a:solidFill>
                        <a:effectLst/>
                        <a:latin typeface="Calibri"/>
                      </a:endParaRPr>
                    </a:p>
                  </a:txBody>
                  <a:tcPr marL="9525" marR="9525" marT="9525" marB="0" anchor="b"/>
                </a:tc>
              </a:tr>
              <a:tr h="280021">
                <a:tc>
                  <a:txBody>
                    <a:bodyPr/>
                    <a:lstStyle/>
                    <a:p>
                      <a:pPr algn="ctr" fontAlgn="b"/>
                      <a:r>
                        <a:rPr lang="en-US" sz="2500" b="1" i="1" u="none" strike="noStrike" dirty="0">
                          <a:effectLst/>
                        </a:rPr>
                        <a:t>4</a:t>
                      </a:r>
                      <a:endParaRPr lang="en-US" sz="2500" b="1" i="1"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7</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6</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5.16</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57.16</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2</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dirty="0">
                          <a:effectLst/>
                        </a:rPr>
                        <a:t>Yes</a:t>
                      </a:r>
                      <a:endParaRPr lang="en-US" sz="2500" b="0" i="0" u="none" strike="noStrike" dirty="0">
                        <a:solidFill>
                          <a:srgbClr val="000000"/>
                        </a:solidFill>
                        <a:effectLst/>
                        <a:latin typeface="Calibri"/>
                      </a:endParaRPr>
                    </a:p>
                  </a:txBody>
                  <a:tcPr marL="9525" marR="9525" marT="9525" marB="0" anchor="b"/>
                </a:tc>
              </a:tr>
              <a:tr h="280021">
                <a:tc>
                  <a:txBody>
                    <a:bodyPr/>
                    <a:lstStyle/>
                    <a:p>
                      <a:pPr algn="ctr" fontAlgn="b"/>
                      <a:r>
                        <a:rPr lang="en-US" sz="2500" b="1" i="1" u="none" strike="noStrike" dirty="0">
                          <a:effectLst/>
                        </a:rPr>
                        <a:t>5</a:t>
                      </a:r>
                      <a:endParaRPr lang="en-US" sz="2500" b="1" i="1"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6</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5</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3.24</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38.84</a:t>
                      </a:r>
                      <a:endParaRPr lang="en-US" sz="2500" b="0" i="0" u="none" strike="noStrike" dirty="0">
                        <a:solidFill>
                          <a:srgbClr val="000000"/>
                        </a:solidFill>
                        <a:effectLst/>
                        <a:latin typeface="Calibri"/>
                      </a:endParaRPr>
                    </a:p>
                  </a:txBody>
                  <a:tcPr marL="9525" marR="9525" marT="9525" marB="0" anchor="b"/>
                </a:tc>
                <a:tc>
                  <a:txBody>
                    <a:bodyPr/>
                    <a:lstStyle/>
                    <a:p>
                      <a:pPr algn="ctr" fontAlgn="b"/>
                      <a:r>
                        <a:rPr lang="en-US" sz="2500" u="none" strike="noStrike">
                          <a:effectLst/>
                        </a:rPr>
                        <a:t>4</a:t>
                      </a:r>
                      <a:endParaRPr lang="en-US" sz="2500" b="0" i="0" u="none" strike="noStrike">
                        <a:solidFill>
                          <a:srgbClr val="000000"/>
                        </a:solidFill>
                        <a:effectLst/>
                        <a:latin typeface="Calibri"/>
                      </a:endParaRPr>
                    </a:p>
                  </a:txBody>
                  <a:tcPr marL="9525" marR="9525" marT="9525" marB="0" anchor="b"/>
                </a:tc>
                <a:tc>
                  <a:txBody>
                    <a:bodyPr/>
                    <a:lstStyle/>
                    <a:p>
                      <a:pPr algn="ctr" fontAlgn="b"/>
                      <a:r>
                        <a:rPr lang="en-US" sz="2500" u="none" strike="noStrike" dirty="0">
                          <a:effectLst/>
                        </a:rPr>
                        <a:t>Yes</a:t>
                      </a:r>
                      <a:endParaRPr lang="en-US" sz="2500" b="0" i="0" u="none" strike="noStrike" dirty="0">
                        <a:solidFill>
                          <a:srgbClr val="000000"/>
                        </a:solidFill>
                        <a:effectLst/>
                        <a:latin typeface="Calibri"/>
                      </a:endParaRPr>
                    </a:p>
                  </a:txBody>
                  <a:tcPr marL="9525" marR="9525" marT="9525" marB="0" anchor="b"/>
                </a:tc>
              </a:tr>
            </a:tbl>
          </a:graphicData>
        </a:graphic>
      </p:graphicFrame>
      <p:sp>
        <p:nvSpPr>
          <p:cNvPr id="41" name="TextBox 40"/>
          <p:cNvSpPr txBox="1"/>
          <p:nvPr/>
        </p:nvSpPr>
        <p:spPr>
          <a:xfrm>
            <a:off x="14224000" y="18612818"/>
            <a:ext cx="14253029" cy="3853363"/>
          </a:xfrm>
          <a:prstGeom prst="rect">
            <a:avLst/>
          </a:prstGeom>
          <a:noFill/>
        </p:spPr>
        <p:txBody>
          <a:bodyPr wrap="square" rtlCol="0">
            <a:spAutoFit/>
          </a:bodyPr>
          <a:lstStyle/>
          <a:p>
            <a:pPr marL="969963" lvl="1" indent="-457200"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With regards to social validity</a:t>
            </a:r>
            <a:r>
              <a:rPr lang="en-US" sz="2600" b="1" dirty="0" smtClean="0">
                <a:latin typeface="+mj-lt"/>
                <a:cs typeface="Arial" pitchFamily="34" charset="0"/>
              </a:rPr>
              <a:t>, clinicians </a:t>
            </a:r>
            <a:r>
              <a:rPr lang="en-US" sz="2600" dirty="0" smtClean="0">
                <a:latin typeface="+mj-lt"/>
                <a:cs typeface="Arial" pitchFamily="34" charset="0"/>
              </a:rPr>
              <a:t>gave an average overall rating of 4.02 / 5 across the 10 item survey.  Highest average scores were with regards to the willingness to use the web-based procedures in the future, their favorability of the web-based procedures, and the ease at which functions could be identified (all 4.4. out of 5).</a:t>
            </a:r>
          </a:p>
          <a:p>
            <a:pPr marL="969963" lvl="1" indent="-457200" defTabSz="1025525" eaLnBrk="0" hangingPunct="0">
              <a:lnSpc>
                <a:spcPct val="90000"/>
              </a:lnSpc>
              <a:spcBef>
                <a:spcPct val="20000"/>
              </a:spcBef>
              <a:buFont typeface="Arial" panose="020B0604020202020204" pitchFamily="34" charset="0"/>
              <a:buChar char="•"/>
              <a:defRPr/>
            </a:pPr>
            <a:endParaRPr lang="en-US" sz="2600" dirty="0">
              <a:latin typeface="+mj-lt"/>
              <a:cs typeface="Arial" pitchFamily="34" charset="0"/>
            </a:endParaRPr>
          </a:p>
          <a:p>
            <a:pPr marL="969963" lvl="1" indent="-457200" defTabSz="1025525" eaLnBrk="0" hangingPunct="0">
              <a:lnSpc>
                <a:spcPct val="90000"/>
              </a:lnSpc>
              <a:spcBef>
                <a:spcPct val="20000"/>
              </a:spcBef>
              <a:buFont typeface="Arial" panose="020B0604020202020204" pitchFamily="34" charset="0"/>
              <a:buChar char="•"/>
              <a:defRPr/>
            </a:pPr>
            <a:r>
              <a:rPr lang="en-US" sz="2600" dirty="0" smtClean="0">
                <a:latin typeface="+mj-lt"/>
                <a:cs typeface="Arial" pitchFamily="34" charset="0"/>
              </a:rPr>
              <a:t>Teachers scores on the social validity measure were on average slightly lower than clinicians’ scores, with an overall average rating of 3.45 / 5. Highest rated items included acceptability of web-based procedures, willingness to use procedures again, and favorability of the procedures (all 4.0 out of 5).  Technology ease, confidence in behavioral change, and preference over traditional assessment approaches were identified as neutral or slightly negative.</a:t>
            </a:r>
          </a:p>
        </p:txBody>
      </p:sp>
      <p:graphicFrame>
        <p:nvGraphicFramePr>
          <p:cNvPr id="42" name="Chart 41"/>
          <p:cNvGraphicFramePr>
            <a:graphicFrameLocks/>
          </p:cNvGraphicFramePr>
          <p:nvPr>
            <p:extLst>
              <p:ext uri="{D42A27DB-BD31-4B8C-83A1-F6EECF244321}">
                <p14:modId xmlns:p14="http://schemas.microsoft.com/office/powerpoint/2010/main" val="3960969730"/>
              </p:ext>
            </p:extLst>
          </p:nvPr>
        </p:nvGraphicFramePr>
        <p:xfrm>
          <a:off x="15643036" y="22898304"/>
          <a:ext cx="11860633" cy="6743700"/>
        </p:xfrm>
        <a:graphic>
          <a:graphicData uri="http://schemas.openxmlformats.org/drawingml/2006/chart">
            <c:chart xmlns:c="http://schemas.openxmlformats.org/drawingml/2006/chart" xmlns:r="http://schemas.openxmlformats.org/officeDocument/2006/relationships" r:id="rId9"/>
          </a:graphicData>
        </a:graphic>
      </p:graphicFrame>
      <p:sp>
        <p:nvSpPr>
          <p:cNvPr id="43" name="TextBox 42"/>
          <p:cNvSpPr txBox="1"/>
          <p:nvPr/>
        </p:nvSpPr>
        <p:spPr>
          <a:xfrm>
            <a:off x="15638501" y="29592551"/>
            <a:ext cx="7126514" cy="369332"/>
          </a:xfrm>
          <a:prstGeom prst="rect">
            <a:avLst/>
          </a:prstGeom>
          <a:noFill/>
        </p:spPr>
        <p:txBody>
          <a:bodyPr wrap="square" rtlCol="0">
            <a:spAutoFit/>
          </a:bodyPr>
          <a:lstStyle/>
          <a:p>
            <a:pPr marL="512763" lvl="1" indent="0" defTabSz="1025525" eaLnBrk="0" hangingPunct="0">
              <a:lnSpc>
                <a:spcPct val="90000"/>
              </a:lnSpc>
              <a:spcBef>
                <a:spcPct val="20000"/>
              </a:spcBef>
              <a:defRPr/>
            </a:pPr>
            <a:r>
              <a:rPr lang="en-US" sz="2000" i="1" dirty="0" smtClean="0">
                <a:latin typeface="+mj-lt"/>
                <a:cs typeface="Arial" pitchFamily="34" charset="0"/>
              </a:rPr>
              <a:t>*  Item reversed scored for total score average</a:t>
            </a:r>
          </a:p>
        </p:txBody>
      </p:sp>
      <p:graphicFrame>
        <p:nvGraphicFramePr>
          <p:cNvPr id="45" name="Chart 44"/>
          <p:cNvGraphicFramePr>
            <a:graphicFrameLocks/>
          </p:cNvGraphicFramePr>
          <p:nvPr>
            <p:extLst>
              <p:ext uri="{D42A27DB-BD31-4B8C-83A1-F6EECF244321}">
                <p14:modId xmlns:p14="http://schemas.microsoft.com/office/powerpoint/2010/main" val="3121534737"/>
              </p:ext>
            </p:extLst>
          </p:nvPr>
        </p:nvGraphicFramePr>
        <p:xfrm>
          <a:off x="29727525" y="8157294"/>
          <a:ext cx="12382500" cy="430140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8" name="Chart 47"/>
          <p:cNvGraphicFramePr>
            <a:graphicFrameLocks/>
          </p:cNvGraphicFramePr>
          <p:nvPr>
            <p:extLst>
              <p:ext uri="{D42A27DB-BD31-4B8C-83A1-F6EECF244321}">
                <p14:modId xmlns:p14="http://schemas.microsoft.com/office/powerpoint/2010/main" val="3193943456"/>
              </p:ext>
            </p:extLst>
          </p:nvPr>
        </p:nvGraphicFramePr>
        <p:xfrm>
          <a:off x="29705187" y="14996842"/>
          <a:ext cx="12230100" cy="4278130"/>
        </p:xfrm>
        <a:graphic>
          <a:graphicData uri="http://schemas.openxmlformats.org/drawingml/2006/chart">
            <c:chart xmlns:c="http://schemas.openxmlformats.org/drawingml/2006/chart" xmlns:r="http://schemas.openxmlformats.org/officeDocument/2006/relationships" r:id="rId11"/>
          </a:graphicData>
        </a:graphic>
      </p:graphicFrame>
      <p:sp>
        <p:nvSpPr>
          <p:cNvPr id="6" name="Oval 5"/>
          <p:cNvSpPr/>
          <p:nvPr/>
        </p:nvSpPr>
        <p:spPr>
          <a:xfrm>
            <a:off x="20032303" y="20305986"/>
            <a:ext cx="3206069" cy="1592904"/>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C00000"/>
                </a:solidFill>
              </a:ln>
            </a:endParaRPr>
          </a:p>
        </p:txBody>
      </p:sp>
      <p:sp>
        <p:nvSpPr>
          <p:cNvPr id="37" name="Oval 36"/>
          <p:cNvSpPr/>
          <p:nvPr/>
        </p:nvSpPr>
        <p:spPr>
          <a:xfrm>
            <a:off x="24373535" y="17942050"/>
            <a:ext cx="3206069" cy="1592904"/>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C00000"/>
                </a:solidFill>
              </a:ln>
            </a:endParaRPr>
          </a:p>
        </p:txBody>
      </p:sp>
      <p:sp>
        <p:nvSpPr>
          <p:cNvPr id="38" name="Oval 37"/>
          <p:cNvSpPr/>
          <p:nvPr/>
        </p:nvSpPr>
        <p:spPr>
          <a:xfrm>
            <a:off x="31683478" y="6034786"/>
            <a:ext cx="4640273" cy="1816442"/>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C00000"/>
                </a:solidFill>
              </a:ln>
            </a:endParaRPr>
          </a:p>
        </p:txBody>
      </p:sp>
      <p:sp>
        <p:nvSpPr>
          <p:cNvPr id="39" name="Oval 38"/>
          <p:cNvSpPr/>
          <p:nvPr/>
        </p:nvSpPr>
        <p:spPr>
          <a:xfrm>
            <a:off x="32760118" y="25092315"/>
            <a:ext cx="3206069" cy="1592904"/>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C00000"/>
                </a:solidFill>
              </a:ln>
            </a:endParaRPr>
          </a:p>
        </p:txBody>
      </p:sp>
      <p:sp>
        <p:nvSpPr>
          <p:cNvPr id="7" name="Rectangle 6"/>
          <p:cNvSpPr/>
          <p:nvPr/>
        </p:nvSpPr>
        <p:spPr>
          <a:xfrm>
            <a:off x="14148937" y="14848945"/>
            <a:ext cx="14859902" cy="569387"/>
          </a:xfrm>
          <a:prstGeom prst="rect">
            <a:avLst/>
          </a:prstGeom>
        </p:spPr>
        <p:txBody>
          <a:bodyPr wrap="none">
            <a:spAutoFit/>
          </a:bodyPr>
          <a:lstStyle/>
          <a:p>
            <a:r>
              <a:rPr lang="en-US" dirty="0"/>
              <a:t>DRA has offered to help us maximize this recognition around the time of this award.</a:t>
            </a:r>
          </a:p>
        </p:txBody>
      </p:sp>
      <p:sp>
        <p:nvSpPr>
          <p:cNvPr id="44" name="Oval 43"/>
          <p:cNvSpPr/>
          <p:nvPr/>
        </p:nvSpPr>
        <p:spPr>
          <a:xfrm>
            <a:off x="37983911" y="12256357"/>
            <a:ext cx="4640273" cy="1816442"/>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C00000"/>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wrap="square" lIns="87407" tIns="43704" rIns="87407" bIns="43704">
        <a:prstTxWarp prst="textNoShape">
          <a:avLst/>
        </a:prstTxWarp>
        <a:spAutoFit/>
      </a:bodyPr>
      <a:lstStyle>
        <a:defPPr>
          <a:spcBef>
            <a:spcPct val="20000"/>
          </a:spcBef>
          <a:buFontTx/>
          <a:buChar char="•"/>
          <a:defRPr sz="3200" dirty="0" smtClean="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35588</TotalTime>
  <Words>1197</Words>
  <Application>Microsoft Office PowerPoint</Application>
  <PresentationFormat>Custom</PresentationFormat>
  <Paragraphs>149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John Rickerd</cp:lastModifiedBy>
  <cp:revision>1170</cp:revision>
  <cp:lastPrinted>2015-05-11T13:05:20Z</cp:lastPrinted>
  <dcterms:created xsi:type="dcterms:W3CDTF">2011-09-15T20:48:33Z</dcterms:created>
  <dcterms:modified xsi:type="dcterms:W3CDTF">2015-06-26T18:09:32Z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